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02" y="-10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40807" y="12"/>
            <a:ext cx="4803192" cy="514348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6772" y="568825"/>
            <a:ext cx="1292225" cy="1157993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3845571"/>
            <a:ext cx="666750" cy="735965"/>
          </a:xfrm>
          <a:custGeom>
            <a:avLst/>
            <a:gdLst/>
            <a:ahLst/>
            <a:cxnLst/>
            <a:rect l="l" t="t" r="r" b="b"/>
            <a:pathLst>
              <a:path w="666750" h="735964">
                <a:moveTo>
                  <a:pt x="0" y="0"/>
                </a:moveTo>
                <a:lnTo>
                  <a:pt x="0" y="256068"/>
                </a:lnTo>
                <a:lnTo>
                  <a:pt x="434467" y="735877"/>
                </a:lnTo>
                <a:lnTo>
                  <a:pt x="666330" y="735877"/>
                </a:lnTo>
                <a:lnTo>
                  <a:pt x="0" y="0"/>
                </a:lnTo>
                <a:close/>
              </a:path>
            </a:pathLst>
          </a:custGeom>
          <a:solidFill>
            <a:srgbClr val="5550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28522" y="1869694"/>
            <a:ext cx="3044825" cy="11233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433C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433C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433C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433C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44534" y="185326"/>
            <a:ext cx="511441" cy="459071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663575" cy="680085"/>
          </a:xfrm>
          <a:custGeom>
            <a:avLst/>
            <a:gdLst/>
            <a:ahLst/>
            <a:cxnLst/>
            <a:rect l="l" t="t" r="r" b="b"/>
            <a:pathLst>
              <a:path w="663575" h="680085">
                <a:moveTo>
                  <a:pt x="14823" y="0"/>
                </a:moveTo>
                <a:lnTo>
                  <a:pt x="0" y="0"/>
                </a:lnTo>
                <a:lnTo>
                  <a:pt x="0" y="168380"/>
                </a:lnTo>
                <a:lnTo>
                  <a:pt x="487629" y="679830"/>
                </a:lnTo>
                <a:lnTo>
                  <a:pt x="662990" y="679830"/>
                </a:lnTo>
                <a:lnTo>
                  <a:pt x="14823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6940"/>
            <a:ext cx="547370" cy="574675"/>
          </a:xfrm>
          <a:custGeom>
            <a:avLst/>
            <a:gdLst/>
            <a:ahLst/>
            <a:cxnLst/>
            <a:rect l="l" t="t" r="r" b="b"/>
            <a:pathLst>
              <a:path w="547370" h="574675">
                <a:moveTo>
                  <a:pt x="0" y="0"/>
                </a:moveTo>
                <a:lnTo>
                  <a:pt x="0" y="183928"/>
                </a:lnTo>
                <a:lnTo>
                  <a:pt x="371957" y="574056"/>
                </a:lnTo>
                <a:lnTo>
                  <a:pt x="547319" y="574056"/>
                </a:lnTo>
                <a:lnTo>
                  <a:pt x="0" y="0"/>
                </a:lnTo>
                <a:close/>
              </a:path>
            </a:pathLst>
          </a:custGeom>
          <a:solidFill>
            <a:srgbClr val="A1A1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51351" y="0"/>
            <a:ext cx="402590" cy="402590"/>
          </a:xfrm>
          <a:custGeom>
            <a:avLst/>
            <a:gdLst/>
            <a:ahLst/>
            <a:cxnLst/>
            <a:rect l="l" t="t" r="r" b="b"/>
            <a:pathLst>
              <a:path w="402590" h="402590">
                <a:moveTo>
                  <a:pt x="402203" y="0"/>
                </a:moveTo>
                <a:lnTo>
                  <a:pt x="0" y="0"/>
                </a:lnTo>
                <a:lnTo>
                  <a:pt x="402203" y="402209"/>
                </a:lnTo>
                <a:lnTo>
                  <a:pt x="402203" y="0"/>
                </a:lnTo>
                <a:close/>
              </a:path>
            </a:pathLst>
          </a:custGeom>
          <a:solidFill>
            <a:srgbClr val="5550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94179" y="223773"/>
            <a:ext cx="539495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433C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8502" y="1311275"/>
            <a:ext cx="8359775" cy="1534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4313" y="3737559"/>
            <a:ext cx="2705100" cy="872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100" spc="-10" dirty="0" smtClean="0">
                <a:solidFill>
                  <a:srgbClr val="433C63"/>
                </a:solidFill>
                <a:latin typeface="Microsoft Sans Serif"/>
                <a:cs typeface="Microsoft Sans Serif"/>
              </a:rPr>
              <a:t>Выступление на совещании с регионами от 26.02.2025 р</a:t>
            </a:r>
            <a:r>
              <a:rPr sz="1100" spc="-10" dirty="0" err="1" smtClean="0">
                <a:solidFill>
                  <a:srgbClr val="433C63"/>
                </a:solidFill>
                <a:latin typeface="Microsoft Sans Serif"/>
                <a:cs typeface="Microsoft Sans Serif"/>
              </a:rPr>
              <a:t>уководител</a:t>
            </a:r>
            <a:r>
              <a:rPr lang="ru-RU" sz="1100" spc="-10" dirty="0" smtClean="0">
                <a:solidFill>
                  <a:srgbClr val="433C63"/>
                </a:solidFill>
                <a:latin typeface="Microsoft Sans Serif"/>
                <a:cs typeface="Microsoft Sans Serif"/>
              </a:rPr>
              <a:t>я</a:t>
            </a:r>
            <a:r>
              <a:rPr sz="1100" spc="20" dirty="0" smtClean="0">
                <a:solidFill>
                  <a:srgbClr val="433C63"/>
                </a:solidFill>
                <a:latin typeface="Microsoft Sans Serif"/>
                <a:cs typeface="Microsoft Sans Serif"/>
              </a:rPr>
              <a:t> </a:t>
            </a:r>
            <a:r>
              <a:rPr sz="1100" spc="-10" dirty="0" err="1">
                <a:solidFill>
                  <a:srgbClr val="433C63"/>
                </a:solidFill>
                <a:latin typeface="Microsoft Sans Serif"/>
                <a:cs typeface="Microsoft Sans Serif"/>
              </a:rPr>
              <a:t>Федеральной</a:t>
            </a:r>
            <a:r>
              <a:rPr sz="1100" spc="-10" dirty="0">
                <a:solidFill>
                  <a:srgbClr val="433C63"/>
                </a:solidFill>
                <a:latin typeface="Microsoft Sans Serif"/>
                <a:cs typeface="Microsoft Sans Serif"/>
              </a:rPr>
              <a:t> </a:t>
            </a:r>
            <a:r>
              <a:rPr sz="1100" spc="-10" dirty="0" err="1" smtClean="0">
                <a:solidFill>
                  <a:srgbClr val="433C63"/>
                </a:solidFill>
                <a:latin typeface="Microsoft Sans Serif"/>
                <a:cs typeface="Microsoft Sans Serif"/>
              </a:rPr>
              <a:t>службы</a:t>
            </a:r>
            <a:r>
              <a:rPr lang="ru-RU" sz="1100" spc="-10" dirty="0" smtClean="0">
                <a:solidFill>
                  <a:srgbClr val="433C63"/>
                </a:solidFill>
                <a:latin typeface="Microsoft Sans Serif"/>
                <a:cs typeface="Microsoft Sans Serif"/>
              </a:rPr>
              <a:t> </a:t>
            </a:r>
            <a:r>
              <a:rPr sz="1100" dirty="0" err="1" smtClean="0">
                <a:solidFill>
                  <a:srgbClr val="433C63"/>
                </a:solidFill>
                <a:latin typeface="Microsoft Sans Serif"/>
                <a:cs typeface="Microsoft Sans Serif"/>
              </a:rPr>
              <a:t>по</a:t>
            </a:r>
            <a:r>
              <a:rPr sz="1100" spc="-5" dirty="0" smtClean="0">
                <a:solidFill>
                  <a:srgbClr val="433C63"/>
                </a:solidFill>
                <a:latin typeface="Microsoft Sans Serif"/>
                <a:cs typeface="Microsoft Sans Serif"/>
              </a:rPr>
              <a:t> </a:t>
            </a:r>
            <a:r>
              <a:rPr sz="1100" spc="-10" dirty="0">
                <a:solidFill>
                  <a:srgbClr val="433C63"/>
                </a:solidFill>
                <a:latin typeface="Microsoft Sans Serif"/>
                <a:cs typeface="Microsoft Sans Serif"/>
              </a:rPr>
              <a:t>надзору</a:t>
            </a:r>
            <a:r>
              <a:rPr sz="1100" spc="-15" dirty="0">
                <a:solidFill>
                  <a:srgbClr val="433C63"/>
                </a:solidFill>
                <a:latin typeface="Microsoft Sans Serif"/>
                <a:cs typeface="Microsoft Sans Serif"/>
              </a:rPr>
              <a:t> </a:t>
            </a:r>
            <a:r>
              <a:rPr sz="1100" dirty="0">
                <a:solidFill>
                  <a:srgbClr val="433C63"/>
                </a:solidFill>
                <a:latin typeface="Microsoft Sans Serif"/>
                <a:cs typeface="Microsoft Sans Serif"/>
              </a:rPr>
              <a:t>в</a:t>
            </a:r>
            <a:r>
              <a:rPr sz="1100" spc="-5" dirty="0">
                <a:solidFill>
                  <a:srgbClr val="433C63"/>
                </a:solidFill>
                <a:latin typeface="Microsoft Sans Serif"/>
                <a:cs typeface="Microsoft Sans Serif"/>
              </a:rPr>
              <a:t> </a:t>
            </a:r>
            <a:r>
              <a:rPr sz="1100" dirty="0">
                <a:solidFill>
                  <a:srgbClr val="433C63"/>
                </a:solidFill>
                <a:latin typeface="Microsoft Sans Serif"/>
                <a:cs typeface="Microsoft Sans Serif"/>
              </a:rPr>
              <a:t>сфере</a:t>
            </a:r>
            <a:r>
              <a:rPr sz="1100" spc="-15" dirty="0">
                <a:solidFill>
                  <a:srgbClr val="433C63"/>
                </a:solidFill>
                <a:latin typeface="Microsoft Sans Serif"/>
                <a:cs typeface="Microsoft Sans Serif"/>
              </a:rPr>
              <a:t> </a:t>
            </a:r>
            <a:r>
              <a:rPr sz="1100" spc="-10" dirty="0">
                <a:solidFill>
                  <a:srgbClr val="433C63"/>
                </a:solidFill>
                <a:latin typeface="Microsoft Sans Serif"/>
                <a:cs typeface="Microsoft Sans Serif"/>
              </a:rPr>
              <a:t>образования</a:t>
            </a:r>
            <a:r>
              <a:rPr sz="1100" spc="-15" dirty="0">
                <a:solidFill>
                  <a:srgbClr val="433C63"/>
                </a:solidFill>
                <a:latin typeface="Microsoft Sans Serif"/>
                <a:cs typeface="Microsoft Sans Serif"/>
              </a:rPr>
              <a:t> </a:t>
            </a:r>
            <a:r>
              <a:rPr sz="1100" dirty="0">
                <a:solidFill>
                  <a:srgbClr val="433C63"/>
                </a:solidFill>
                <a:latin typeface="Microsoft Sans Serif"/>
                <a:cs typeface="Microsoft Sans Serif"/>
              </a:rPr>
              <a:t>и</a:t>
            </a:r>
            <a:r>
              <a:rPr sz="1100" spc="-5" dirty="0">
                <a:solidFill>
                  <a:srgbClr val="433C63"/>
                </a:solidFill>
                <a:latin typeface="Microsoft Sans Serif"/>
                <a:cs typeface="Microsoft Sans Serif"/>
              </a:rPr>
              <a:t> </a:t>
            </a:r>
            <a:r>
              <a:rPr sz="1100" spc="-20" dirty="0">
                <a:solidFill>
                  <a:srgbClr val="433C63"/>
                </a:solidFill>
                <a:latin typeface="Microsoft Sans Serif"/>
                <a:cs typeface="Microsoft Sans Serif"/>
              </a:rPr>
              <a:t>науки</a:t>
            </a:r>
            <a:endParaRPr sz="11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100" b="1" spc="-10" dirty="0" err="1" smtClean="0">
                <a:solidFill>
                  <a:srgbClr val="433C63"/>
                </a:solidFill>
                <a:latin typeface="Arial"/>
                <a:cs typeface="Arial"/>
              </a:rPr>
              <a:t>Музаев</a:t>
            </a:r>
            <a:r>
              <a:rPr lang="ru-RU" sz="1100" b="1" spc="-10" dirty="0" smtClean="0">
                <a:solidFill>
                  <a:srgbClr val="433C63"/>
                </a:solidFill>
                <a:latin typeface="Arial"/>
                <a:cs typeface="Arial"/>
              </a:rPr>
              <a:t>а </a:t>
            </a:r>
            <a:r>
              <a:rPr lang="ru-RU" sz="1100" b="1" dirty="0" err="1" smtClean="0">
                <a:solidFill>
                  <a:srgbClr val="433C63"/>
                </a:solidFill>
                <a:latin typeface="Arial"/>
                <a:cs typeface="Arial"/>
              </a:rPr>
              <a:t>Анзора</a:t>
            </a:r>
            <a:r>
              <a:rPr lang="ru-RU" sz="1100" b="1" spc="-50" dirty="0" smtClean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lang="ru-RU" sz="1100" b="1" dirty="0" err="1" smtClean="0">
                <a:solidFill>
                  <a:srgbClr val="433C63"/>
                </a:solidFill>
                <a:latin typeface="Arial"/>
                <a:cs typeface="Arial"/>
              </a:rPr>
              <a:t>Ахмедовича</a:t>
            </a:r>
            <a:r>
              <a:rPr lang="ru-RU" sz="1100" b="1" spc="-45" dirty="0" smtClean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8522" y="1869694"/>
            <a:ext cx="30448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0612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433C63"/>
                </a:solidFill>
                <a:latin typeface="Arial"/>
                <a:cs typeface="Arial"/>
              </a:rPr>
              <a:t>Проведение Всероссийских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433C63"/>
                </a:solidFill>
                <a:latin typeface="Arial"/>
                <a:cs typeface="Arial"/>
              </a:rPr>
              <a:t>проверочных</a:t>
            </a:r>
            <a:r>
              <a:rPr sz="2400" b="1" spc="-15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433C63"/>
                </a:solidFill>
                <a:latin typeface="Arial"/>
                <a:cs typeface="Arial"/>
              </a:rPr>
              <a:t>работ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8522" y="2967354"/>
            <a:ext cx="1729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433C63"/>
                </a:solidFill>
                <a:latin typeface="Arial"/>
                <a:cs typeface="Arial"/>
              </a:rPr>
              <a:t>в</a:t>
            </a:r>
            <a:r>
              <a:rPr sz="2400" b="1" spc="-5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433C63"/>
                </a:solidFill>
                <a:latin typeface="Arial"/>
                <a:cs typeface="Arial"/>
              </a:rPr>
              <a:t>2025</a:t>
            </a:r>
            <a:r>
              <a:rPr sz="2400" b="1" spc="-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433C63"/>
                </a:solidFill>
                <a:latin typeface="Arial"/>
                <a:cs typeface="Arial"/>
              </a:rPr>
              <a:t>году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3930" y="1617560"/>
          <a:ext cx="7315834" cy="32772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15834"/>
              </a:tblGrid>
              <a:tr h="516255">
                <a:tc>
                  <a:txBody>
                    <a:bodyPr/>
                    <a:lstStyle/>
                    <a:p>
                      <a:pPr marL="782320" marR="960119" indent="-564515">
                        <a:lnSpc>
                          <a:spcPct val="88000"/>
                        </a:lnSpc>
                        <a:spcBef>
                          <a:spcPts val="5"/>
                        </a:spcBef>
                        <a:tabLst>
                          <a:tab pos="782320" algn="l"/>
                        </a:tabLst>
                      </a:pPr>
                      <a:r>
                        <a:rPr sz="3000" b="1" spc="-37" baseline="-15277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3000" b="1" baseline="-15277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ВЫХОДИТЬ</a:t>
                      </a:r>
                      <a:r>
                        <a:rPr sz="1100" b="1" spc="-5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ЗА</a:t>
                      </a:r>
                      <a:r>
                        <a:rPr sz="1100" b="1" spc="-5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РАМКИ</a:t>
                      </a:r>
                      <a:r>
                        <a:rPr sz="1100" b="1" spc="-2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УЧЕБНЫХ</a:t>
                      </a:r>
                      <a:r>
                        <a:rPr sz="1100" b="1" spc="-5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ЗАНЯТИЙ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(ПРОВОДИТЬ</a:t>
                      </a:r>
                      <a:r>
                        <a:rPr sz="1100" b="1" spc="-7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ВПР</a:t>
                      </a:r>
                      <a:r>
                        <a:rPr sz="1100" b="1" spc="-4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ПОСЛЕ</a:t>
                      </a:r>
                      <a:r>
                        <a:rPr sz="1100" b="1" spc="-6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УРОКОВ,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ПРОВОДИТЬ</a:t>
                      </a:r>
                      <a:r>
                        <a:rPr sz="1100" b="1" spc="-4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ВПР</a:t>
                      </a:r>
                      <a:r>
                        <a:rPr sz="1100" b="1" spc="-3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100" b="1" spc="-2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КАНИКУЛЯРНОЕ</a:t>
                      </a:r>
                      <a:r>
                        <a:rPr sz="1100" b="1" spc="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ВРЕМЯ)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>
                        <a:alpha val="59999"/>
                      </a:srgbClr>
                    </a:solidFill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217804">
                        <a:lnSpc>
                          <a:spcPts val="2300"/>
                        </a:lnSpc>
                        <a:tabLst>
                          <a:tab pos="782320" algn="l"/>
                        </a:tabLst>
                      </a:pPr>
                      <a:r>
                        <a:rPr sz="3000" b="1" spc="-37" baseline="-2777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3000" b="1" baseline="-2777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ПРИОБРЕТАТЬ</a:t>
                      </a:r>
                      <a:r>
                        <a:rPr sz="1100" b="1" spc="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БУМАГУ,</a:t>
                      </a:r>
                      <a:r>
                        <a:rPr sz="1100" b="1" spc="-1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КАРТРИДЖИ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ДЛЯ</a:t>
                      </a:r>
                      <a:r>
                        <a:rPr sz="1100" b="1" spc="-5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ПЕЧАТИ</a:t>
                      </a:r>
                      <a:r>
                        <a:rPr sz="1100" b="1" spc="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ВПР</a:t>
                      </a:r>
                      <a:r>
                        <a:rPr sz="1100" b="1" spc="-4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ЗА</a:t>
                      </a:r>
                      <a:r>
                        <a:rPr sz="1100" b="1" spc="-4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СЧЕТ</a:t>
                      </a:r>
                      <a:r>
                        <a:rPr sz="1100" b="1" spc="-3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РОДИТЕЛЕЙ</a:t>
                      </a:r>
                      <a:r>
                        <a:rPr sz="1100" b="1" spc="-4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100" b="1" spc="-5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УЧИТЕЛЕЙ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8A8ACA">
                        <a:alpha val="59999"/>
                      </a:srgbClr>
                    </a:solidFill>
                  </a:tcPr>
                </a:tc>
              </a:tr>
              <a:tr h="532765">
                <a:tc>
                  <a:txBody>
                    <a:bodyPr/>
                    <a:lstStyle/>
                    <a:p>
                      <a:pPr marL="217804">
                        <a:lnSpc>
                          <a:spcPts val="2195"/>
                        </a:lnSpc>
                        <a:tabLst>
                          <a:tab pos="782320" algn="l"/>
                        </a:tabLst>
                      </a:pPr>
                      <a:r>
                        <a:rPr sz="3000" b="1" spc="-37" baseline="-15277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sz="3000" b="1" baseline="-15277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ПЕРЕДАВАТЬ</a:t>
                      </a:r>
                      <a:r>
                        <a:rPr sz="1100" b="1" spc="-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ВАРИАНТЫ ВПР</a:t>
                      </a:r>
                      <a:r>
                        <a:rPr sz="1100" b="1" spc="-3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УЧИТЕЛЯМ,</a:t>
                      </a:r>
                      <a:r>
                        <a:rPr sz="1100" b="1" spc="-5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ОБУЧАЮЩИМСЯ</a:t>
                      </a:r>
                      <a:r>
                        <a:rPr sz="1100" b="1" spc="-2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100" b="1" spc="-5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ИНЫМ</a:t>
                      </a:r>
                      <a:r>
                        <a:rPr sz="1100" b="1" spc="-5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ЛИЦАМ</a:t>
                      </a:r>
                      <a:r>
                        <a:rPr sz="1100" b="1" spc="-2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ДЛЯ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782320">
                        <a:lnSpc>
                          <a:spcPts val="1230"/>
                        </a:lnSpc>
                      </a:pP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ОЗНАКОМЛЕНИЯ</a:t>
                      </a:r>
                      <a:r>
                        <a:rPr sz="1100" b="1" spc="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100" b="1" spc="-1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ПРЕДВАРИТЕЛЬНОГО</a:t>
                      </a:r>
                      <a:r>
                        <a:rPr sz="1100" b="1" spc="3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ИХ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ПРОРЕШИВАНИЯ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5715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>
                        <a:alpha val="59999"/>
                      </a:srgbClr>
                    </a:solidFill>
                  </a:tcPr>
                </a:tc>
              </a:tr>
              <a:tr h="337185">
                <a:tc>
                  <a:txBody>
                    <a:bodyPr/>
                    <a:lstStyle/>
                    <a:p>
                      <a:pPr marL="217804">
                        <a:lnSpc>
                          <a:spcPts val="2270"/>
                        </a:lnSpc>
                        <a:tabLst>
                          <a:tab pos="782320" algn="l"/>
                        </a:tabLst>
                      </a:pPr>
                      <a:r>
                        <a:rPr sz="3000" b="1" spc="-37" baseline="-4166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4.</a:t>
                      </a:r>
                      <a:r>
                        <a:rPr sz="3000" b="1" baseline="-4166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ПОДСКАЗЫВАТЬ</a:t>
                      </a:r>
                      <a:r>
                        <a:rPr sz="1100" b="1" spc="1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100" b="1" spc="-4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ПЕРЕДАВАТЬ</a:t>
                      </a:r>
                      <a:r>
                        <a:rPr sz="1100" b="1" spc="1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ОТВЕТЫ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ОБУЧАЮЩИМСЯ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8A8ACA">
                        <a:alpha val="59999"/>
                      </a:srgbClr>
                    </a:solidFill>
                  </a:tcPr>
                </a:tc>
              </a:tr>
              <a:tr h="687070">
                <a:tc>
                  <a:txBody>
                    <a:bodyPr/>
                    <a:lstStyle/>
                    <a:p>
                      <a:pPr marL="782320" marR="105410" indent="-564515">
                        <a:lnSpc>
                          <a:spcPct val="93600"/>
                        </a:lnSpc>
                        <a:spcBef>
                          <a:spcPts val="40"/>
                        </a:spcBef>
                        <a:tabLst>
                          <a:tab pos="782320" algn="l"/>
                        </a:tabLst>
                      </a:pPr>
                      <a:r>
                        <a:rPr sz="3000" b="1" spc="-37" baseline="-15277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5.</a:t>
                      </a:r>
                      <a:r>
                        <a:rPr sz="3000" b="1" baseline="-15277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НАРУШАТЬ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ОБЪЕКТИВНОСТЬ</a:t>
                      </a:r>
                      <a:r>
                        <a:rPr sz="1100" b="1" spc="-2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ПРИ</a:t>
                      </a:r>
                      <a:r>
                        <a:rPr sz="1100" b="1" spc="-3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ОЦЕНИВАНИИ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РАБОТ</a:t>
                      </a:r>
                      <a:r>
                        <a:rPr sz="1100" b="1" spc="-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ОБУЧАЮЩИХСЯ</a:t>
                      </a:r>
                      <a:r>
                        <a:rPr sz="1100" b="1" spc="-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(ДОПИСЫВАТЬ, ИСПРАВЛЯТЬ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ОТВЕТЫ,</a:t>
                      </a:r>
                      <a:r>
                        <a:rPr sz="1100" b="1" spc="-4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ВНОСИТЬ</a:t>
                      </a:r>
                      <a:r>
                        <a:rPr sz="1100" b="1" spc="-4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100" b="1" spc="-4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ФОРМУ</a:t>
                      </a:r>
                      <a:r>
                        <a:rPr sz="1100" b="1" spc="-7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СБОРА</a:t>
                      </a:r>
                      <a:r>
                        <a:rPr sz="1100" b="1" spc="-5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РЕЗУЛЬТАТОВ</a:t>
                      </a:r>
                      <a:r>
                        <a:rPr sz="1100" b="1" spc="-1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НЕДОСТОВЕРНЫЕ БАЛЛЫ)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8FAADC">
                        <a:alpha val="59999"/>
                      </a:srgbClr>
                    </a:solidFill>
                  </a:tcPr>
                </a:tc>
              </a:tr>
              <a:tr h="344170">
                <a:tc>
                  <a:txBody>
                    <a:bodyPr/>
                    <a:lstStyle/>
                    <a:p>
                      <a:pPr marL="217804">
                        <a:lnSpc>
                          <a:spcPts val="2290"/>
                        </a:lnSpc>
                        <a:tabLst>
                          <a:tab pos="782320" algn="l"/>
                        </a:tabLst>
                      </a:pPr>
                      <a:r>
                        <a:rPr sz="3000" b="1" spc="-37" baseline="-2777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6.</a:t>
                      </a:r>
                      <a:r>
                        <a:rPr sz="3000" b="1" baseline="-2777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ЗАСТАВЛЯТЬ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РОДИТЕЛЕЙ</a:t>
                      </a:r>
                      <a:r>
                        <a:rPr sz="1100" b="1" spc="-4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ПРИОБРЕТАТЬ</a:t>
                      </a:r>
                      <a:r>
                        <a:rPr sz="1100" b="1" spc="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СБОРНИКИ</a:t>
                      </a:r>
                      <a:r>
                        <a:rPr sz="1100" b="1" spc="-4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ПО</a:t>
                      </a:r>
                      <a:r>
                        <a:rPr sz="1100" b="1" spc="-6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ПОДГОТОВКЕ</a:t>
                      </a:r>
                      <a:r>
                        <a:rPr sz="1100" b="1" spc="-5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К</a:t>
                      </a:r>
                      <a:r>
                        <a:rPr sz="1100" b="1" spc="-4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ВПР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8A8ACA">
                        <a:alpha val="59999"/>
                      </a:srgbClr>
                    </a:solidFill>
                  </a:tcPr>
                </a:tc>
              </a:tr>
              <a:tr h="518159">
                <a:tc>
                  <a:txBody>
                    <a:bodyPr/>
                    <a:lstStyle/>
                    <a:p>
                      <a:pPr marL="782320" marR="718820" indent="-564515">
                        <a:lnSpc>
                          <a:spcPct val="88200"/>
                        </a:lnSpc>
                        <a:spcBef>
                          <a:spcPts val="200"/>
                        </a:spcBef>
                        <a:tabLst>
                          <a:tab pos="782320" algn="l"/>
                        </a:tabLst>
                      </a:pPr>
                      <a:r>
                        <a:rPr sz="3000" b="1" spc="-37" baseline="-15277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7.</a:t>
                      </a:r>
                      <a:r>
                        <a:rPr sz="3000" b="1" baseline="-15277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ОЦЕНИВАТЬ</a:t>
                      </a:r>
                      <a:r>
                        <a:rPr sz="1100" b="1" spc="-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ОБУЧАЮЩИХСЯ</a:t>
                      </a:r>
                      <a:r>
                        <a:rPr sz="1100" b="1" spc="-2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ПО</a:t>
                      </a:r>
                      <a:r>
                        <a:rPr sz="1100" b="1" spc="-5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РЕЗУЛЬТАТАМ</a:t>
                      </a:r>
                      <a:r>
                        <a:rPr sz="1100" b="1" spc="-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ВПР,</a:t>
                      </a:r>
                      <a:r>
                        <a:rPr sz="1100" b="1" spc="-4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ЕСЛИ</a:t>
                      </a:r>
                      <a:r>
                        <a:rPr sz="1100" b="1" spc="-4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ЭТО</a:t>
                      </a:r>
                      <a:r>
                        <a:rPr sz="1100" b="1" spc="-4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НЕ</a:t>
                      </a:r>
                      <a:r>
                        <a:rPr sz="1100" b="1" spc="-4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ЗАКРЕПЛЕНО ЛОКАЛЬНЫМИ</a:t>
                      </a:r>
                      <a:r>
                        <a:rPr sz="1100" b="1" spc="-4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НОРМАТИВНЫМИ</a:t>
                      </a:r>
                      <a:r>
                        <a:rPr sz="1100" b="1" spc="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АКТАМИ</a:t>
                      </a:r>
                      <a:r>
                        <a:rPr sz="1100" b="1" spc="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555086"/>
                          </a:solidFill>
                          <a:latin typeface="Arial"/>
                          <a:cs typeface="Arial"/>
                        </a:rPr>
                        <a:t>ОО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8FAADC">
                        <a:alpha val="59999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904786" y="1068577"/>
            <a:ext cx="7325359" cy="400685"/>
          </a:xfrm>
          <a:custGeom>
            <a:avLst/>
            <a:gdLst/>
            <a:ahLst/>
            <a:cxnLst/>
            <a:rect l="l" t="t" r="r" b="b"/>
            <a:pathLst>
              <a:path w="7325359" h="400684">
                <a:moveTo>
                  <a:pt x="0" y="66675"/>
                </a:moveTo>
                <a:lnTo>
                  <a:pt x="5240" y="40719"/>
                </a:lnTo>
                <a:lnTo>
                  <a:pt x="19532" y="19526"/>
                </a:lnTo>
                <a:lnTo>
                  <a:pt x="40730" y="5238"/>
                </a:lnTo>
                <a:lnTo>
                  <a:pt x="66687" y="0"/>
                </a:lnTo>
                <a:lnTo>
                  <a:pt x="7258646" y="0"/>
                </a:lnTo>
                <a:lnTo>
                  <a:pt x="7284602" y="5238"/>
                </a:lnTo>
                <a:lnTo>
                  <a:pt x="7305795" y="19526"/>
                </a:lnTo>
                <a:lnTo>
                  <a:pt x="7320083" y="40719"/>
                </a:lnTo>
                <a:lnTo>
                  <a:pt x="7325321" y="66675"/>
                </a:lnTo>
                <a:lnTo>
                  <a:pt x="7325321" y="333501"/>
                </a:lnTo>
                <a:lnTo>
                  <a:pt x="7320083" y="359457"/>
                </a:lnTo>
                <a:lnTo>
                  <a:pt x="7305795" y="380650"/>
                </a:lnTo>
                <a:lnTo>
                  <a:pt x="7284602" y="394938"/>
                </a:lnTo>
                <a:lnTo>
                  <a:pt x="7258646" y="400176"/>
                </a:lnTo>
                <a:lnTo>
                  <a:pt x="66687" y="400176"/>
                </a:lnTo>
                <a:lnTo>
                  <a:pt x="40730" y="394938"/>
                </a:lnTo>
                <a:lnTo>
                  <a:pt x="19532" y="380650"/>
                </a:lnTo>
                <a:lnTo>
                  <a:pt x="5240" y="359457"/>
                </a:lnTo>
                <a:lnTo>
                  <a:pt x="0" y="333501"/>
                </a:lnTo>
                <a:lnTo>
                  <a:pt x="0" y="66675"/>
                </a:lnTo>
                <a:close/>
              </a:path>
            </a:pathLst>
          </a:custGeom>
          <a:ln w="31750">
            <a:solidFill>
              <a:srgbClr val="8A8A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45817" y="271017"/>
            <a:ext cx="42335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433C63"/>
                </a:solidFill>
                <a:latin typeface="Arial"/>
                <a:cs typeface="Arial"/>
              </a:rPr>
              <a:t>ОРГАНИЗАЦИЯ</a:t>
            </a:r>
            <a:r>
              <a:rPr sz="1800" b="1" spc="-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433C63"/>
                </a:solidFill>
                <a:latin typeface="Arial"/>
                <a:cs typeface="Arial"/>
              </a:rPr>
              <a:t>И</a:t>
            </a:r>
            <a:r>
              <a:rPr sz="1800" b="1" spc="-8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433C63"/>
                </a:solidFill>
                <a:latin typeface="Arial"/>
                <a:cs typeface="Arial"/>
              </a:rPr>
              <a:t>ПРОВЕДЕНИЕ</a:t>
            </a:r>
            <a:r>
              <a:rPr sz="1800" b="1" spc="-7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433C63"/>
                </a:solidFill>
                <a:latin typeface="Arial"/>
                <a:cs typeface="Arial"/>
              </a:rPr>
              <a:t>ВПР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5364" y="1159890"/>
            <a:ext cx="417576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ДЛЯ</a:t>
            </a:r>
            <a:r>
              <a:rPr sz="1100" b="1" spc="-3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0000"/>
                </a:solidFill>
                <a:latin typeface="Arial"/>
                <a:cs typeface="Arial"/>
              </a:rPr>
              <a:t>ОБРАЗОВАТЕЛЬНЫХ</a:t>
            </a:r>
            <a:r>
              <a:rPr sz="1100" b="1" spc="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0000"/>
                </a:solidFill>
                <a:latin typeface="Arial"/>
                <a:cs typeface="Arial"/>
              </a:rPr>
              <a:t>ОРГАНИЗАЦИЙ</a:t>
            </a:r>
            <a:r>
              <a:rPr sz="1100" b="1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b="1" u="sng" spc="-10" dirty="0">
                <a:solidFill>
                  <a:srgbClr val="555086"/>
                </a:solidFill>
                <a:uFill>
                  <a:solidFill>
                    <a:srgbClr val="555086"/>
                  </a:solidFill>
                </a:uFill>
                <a:latin typeface="Arial"/>
                <a:cs typeface="Arial"/>
              </a:rPr>
              <a:t>НЕДОПУСТИМО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0232" y="1963039"/>
            <a:ext cx="3531235" cy="1593850"/>
          </a:xfrm>
          <a:prstGeom prst="rect">
            <a:avLst/>
          </a:prstGeom>
          <a:solidFill>
            <a:srgbClr val="8FAADC">
              <a:alpha val="34901"/>
            </a:srgbClr>
          </a:solidFill>
        </p:spPr>
        <p:txBody>
          <a:bodyPr vert="horz" wrap="square" lIns="0" tIns="125730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990"/>
              </a:spcBef>
            </a:pP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Внесены</a:t>
            </a:r>
            <a:r>
              <a:rPr sz="1100" b="1" spc="-3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изменения</a:t>
            </a:r>
            <a:r>
              <a:rPr sz="1100" b="1" spc="-5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в</a:t>
            </a:r>
            <a:r>
              <a:rPr sz="1100" b="1" spc="-2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федеральные</a:t>
            </a:r>
            <a:endParaRPr sz="1100">
              <a:latin typeface="Arial"/>
              <a:cs typeface="Arial"/>
            </a:endParaRPr>
          </a:p>
          <a:p>
            <a:pPr marL="115570">
              <a:lnSpc>
                <a:spcPct val="100000"/>
              </a:lnSpc>
              <a:spcBef>
                <a:spcPts val="5"/>
              </a:spcBef>
            </a:pP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образовательные</a:t>
            </a:r>
            <a:r>
              <a:rPr sz="1100" b="1" spc="-7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программы</a:t>
            </a:r>
            <a:r>
              <a:rPr sz="1100" b="1" spc="-6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начального</a:t>
            </a:r>
            <a:endParaRPr sz="1100">
              <a:latin typeface="Arial"/>
              <a:cs typeface="Arial"/>
            </a:endParaRPr>
          </a:p>
          <a:p>
            <a:pPr marL="115570" marR="134620">
              <a:lnSpc>
                <a:spcPct val="100000"/>
              </a:lnSpc>
            </a:pP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общего,</a:t>
            </a:r>
            <a:r>
              <a:rPr sz="1100" b="1" spc="-5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основного</a:t>
            </a:r>
            <a:r>
              <a:rPr sz="1100" b="1" spc="-4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общего</a:t>
            </a:r>
            <a:r>
              <a:rPr sz="1100" b="1" spc="-4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и</a:t>
            </a:r>
            <a:r>
              <a:rPr sz="1100" b="1" spc="-4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среднего</a:t>
            </a:r>
            <a:r>
              <a:rPr sz="1100" b="1" spc="-3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общего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образования</a:t>
            </a:r>
            <a:r>
              <a:rPr sz="1100" b="1" spc="-1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(приказ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 Минпросвещения</a:t>
            </a:r>
            <a:r>
              <a:rPr sz="1100" b="1" spc="-2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России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от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09.10.2024</a:t>
            </a:r>
            <a:r>
              <a:rPr sz="1100" b="1" spc="-3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№</a:t>
            </a:r>
            <a:r>
              <a:rPr sz="1100" b="1" spc="-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704,</a:t>
            </a:r>
            <a:r>
              <a:rPr sz="1100" b="1" spc="1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зарегистрирован</a:t>
            </a:r>
            <a:endParaRPr sz="1100">
              <a:latin typeface="Arial"/>
              <a:cs typeface="Arial"/>
            </a:endParaRPr>
          </a:p>
          <a:p>
            <a:pPr marL="115570">
              <a:lnSpc>
                <a:spcPct val="100000"/>
              </a:lnSpc>
            </a:pP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Минюстом</a:t>
            </a:r>
            <a:r>
              <a:rPr sz="1100" b="1" spc="-6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России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от</a:t>
            </a:r>
            <a:r>
              <a:rPr sz="1100" b="1" spc="-2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11.02.2025</a:t>
            </a:r>
            <a:r>
              <a:rPr sz="1100" b="1" spc="-4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№</a:t>
            </a:r>
            <a:r>
              <a:rPr sz="1100" b="1" spc="-3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81220)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Arial"/>
              <a:cs typeface="Arial"/>
            </a:endParaRPr>
          </a:p>
          <a:p>
            <a:pPr marL="1433830">
              <a:lnSpc>
                <a:spcPct val="100000"/>
              </a:lnSpc>
            </a:pPr>
            <a:r>
              <a:rPr sz="1100" b="1" dirty="0">
                <a:solidFill>
                  <a:srgbClr val="00AF50"/>
                </a:solidFill>
                <a:latin typeface="Arial"/>
                <a:cs typeface="Arial"/>
              </a:rPr>
              <a:t>Вступает</a:t>
            </a:r>
            <a:r>
              <a:rPr sz="1100" b="1" spc="-1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AF50"/>
                </a:solidFill>
                <a:latin typeface="Arial"/>
                <a:cs typeface="Arial"/>
              </a:rPr>
              <a:t>в</a:t>
            </a:r>
            <a:r>
              <a:rPr sz="1100" b="1" spc="-3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AF50"/>
                </a:solidFill>
                <a:latin typeface="Arial"/>
                <a:cs typeface="Arial"/>
              </a:rPr>
              <a:t>силу</a:t>
            </a:r>
            <a:r>
              <a:rPr sz="1100" b="1" spc="-3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AF50"/>
                </a:solidFill>
                <a:latin typeface="Arial"/>
                <a:cs typeface="Arial"/>
              </a:rPr>
              <a:t>с</a:t>
            </a:r>
            <a:r>
              <a:rPr sz="1100" b="1" spc="-3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00AF50"/>
                </a:solidFill>
                <a:latin typeface="Arial"/>
                <a:cs typeface="Arial"/>
              </a:rPr>
              <a:t>01.09.2025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82921" y="916000"/>
            <a:ext cx="4017010" cy="1116330"/>
          </a:xfrm>
          <a:prstGeom prst="rect">
            <a:avLst/>
          </a:prstGeom>
          <a:solidFill>
            <a:srgbClr val="8FAADC">
              <a:alpha val="34901"/>
            </a:srgbClr>
          </a:solidFill>
        </p:spPr>
        <p:txBody>
          <a:bodyPr vert="horz" wrap="square" lIns="0" tIns="139700" rIns="0" bIns="0" rtlCol="0">
            <a:spAutoFit/>
          </a:bodyPr>
          <a:lstStyle/>
          <a:p>
            <a:pPr marL="152400" marR="145415">
              <a:lnSpc>
                <a:spcPct val="100000"/>
              </a:lnSpc>
              <a:spcBef>
                <a:spcPts val="1100"/>
              </a:spcBef>
            </a:pP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Дополнены</a:t>
            </a:r>
            <a:r>
              <a:rPr sz="1100" b="1" spc="-4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поурочным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 планированием</a:t>
            </a:r>
            <a:r>
              <a:rPr sz="1100" b="1" spc="-6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по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 учебным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предметам</a:t>
            </a:r>
            <a:r>
              <a:rPr sz="1100" b="1" spc="-6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(«Литературное</a:t>
            </a:r>
            <a:r>
              <a:rPr sz="1100" b="1" spc="-4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чтение»,</a:t>
            </a:r>
            <a:r>
              <a:rPr sz="1100" b="1" spc="-7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«Русский</a:t>
            </a:r>
            <a:r>
              <a:rPr sz="1100" b="1" spc="-3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язык»,</a:t>
            </a:r>
            <a:endParaRPr sz="110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</a:pP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«Окружающий</a:t>
            </a:r>
            <a:r>
              <a:rPr sz="1100" b="1" spc="-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мир»,</a:t>
            </a:r>
            <a:r>
              <a:rPr sz="1100" b="1" spc="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«Труд</a:t>
            </a:r>
            <a:r>
              <a:rPr sz="1100" b="1" spc="6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(технология)»,</a:t>
            </a:r>
            <a:r>
              <a:rPr sz="1100" b="1" spc="-4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«История»,</a:t>
            </a:r>
            <a:endParaRPr sz="110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</a:pP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«Литература»,</a:t>
            </a:r>
            <a:r>
              <a:rPr sz="1100" b="1" spc="8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«Обществознание»,</a:t>
            </a:r>
            <a:r>
              <a:rPr sz="1100" b="1" spc="3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«География»,</a:t>
            </a:r>
            <a:endParaRPr sz="110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</a:pP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«Основы</a:t>
            </a:r>
            <a:r>
              <a:rPr sz="1100" b="1" spc="-5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безопасности</a:t>
            </a:r>
            <a:r>
              <a:rPr sz="1100" b="1" spc="-4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и</a:t>
            </a:r>
            <a:r>
              <a:rPr sz="1100" b="1" spc="-2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защиты</a:t>
            </a:r>
            <a:r>
              <a:rPr sz="1100" b="1" spc="-3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Родины»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4100" y="2096389"/>
            <a:ext cx="182245" cy="95250"/>
          </a:xfrm>
          <a:custGeom>
            <a:avLst/>
            <a:gdLst/>
            <a:ahLst/>
            <a:cxnLst/>
            <a:rect l="l" t="t" r="r" b="b"/>
            <a:pathLst>
              <a:path w="182245" h="95250">
                <a:moveTo>
                  <a:pt x="181990" y="0"/>
                </a:moveTo>
                <a:lnTo>
                  <a:pt x="0" y="0"/>
                </a:lnTo>
                <a:lnTo>
                  <a:pt x="91059" y="94996"/>
                </a:lnTo>
                <a:lnTo>
                  <a:pt x="181990" y="0"/>
                </a:lnTo>
                <a:close/>
              </a:path>
            </a:pathLst>
          </a:custGeom>
          <a:solidFill>
            <a:srgbClr val="433C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82921" y="2396108"/>
            <a:ext cx="4017010" cy="1135567"/>
          </a:xfrm>
          <a:prstGeom prst="rect">
            <a:avLst/>
          </a:prstGeom>
          <a:solidFill>
            <a:srgbClr val="8FAADC">
              <a:alpha val="34901"/>
            </a:srgbClr>
          </a:solidFill>
        </p:spPr>
        <p:txBody>
          <a:bodyPr vert="horz" wrap="square" lIns="0" tIns="118745" rIns="0" bIns="0" rtlCol="0">
            <a:spAutoFit/>
          </a:bodyPr>
          <a:lstStyle/>
          <a:p>
            <a:pPr marL="152400" marR="12065">
              <a:lnSpc>
                <a:spcPct val="100000"/>
              </a:lnSpc>
              <a:spcBef>
                <a:spcPts val="935"/>
              </a:spcBef>
            </a:pPr>
            <a:r>
              <a:rPr sz="1100" b="1" spc="-10" dirty="0" err="1">
                <a:solidFill>
                  <a:srgbClr val="423C67"/>
                </a:solidFill>
                <a:latin typeface="Arial"/>
                <a:cs typeface="Arial"/>
              </a:rPr>
              <a:t>Добавлены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lang="ru-RU" sz="1100" b="1" spc="-10" dirty="0" smtClean="0">
                <a:solidFill>
                  <a:srgbClr val="423C67"/>
                </a:solidFill>
                <a:latin typeface="Arial"/>
                <a:cs typeface="Arial"/>
              </a:rPr>
              <a:t>перечни </a:t>
            </a:r>
            <a:r>
              <a:rPr sz="1100" b="1" dirty="0" smtClean="0">
                <a:solidFill>
                  <a:srgbClr val="423C67"/>
                </a:solidFill>
                <a:latin typeface="Arial"/>
                <a:cs typeface="Arial"/>
              </a:rPr>
              <a:t>(</a:t>
            </a:r>
            <a:r>
              <a:rPr sz="1100" b="1" dirty="0" err="1" smtClean="0">
                <a:solidFill>
                  <a:srgbClr val="423C67"/>
                </a:solidFill>
                <a:latin typeface="Arial"/>
                <a:cs typeface="Arial"/>
              </a:rPr>
              <a:t>кодификаторы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)</a:t>
            </a:r>
            <a:r>
              <a:rPr sz="1100" b="1" spc="-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проверяемых</a:t>
            </a:r>
            <a:r>
              <a:rPr sz="1100" b="1" spc="-1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требований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к</a:t>
            </a:r>
            <a:r>
              <a:rPr sz="1100" b="1" spc="-3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результатам</a:t>
            </a:r>
            <a:r>
              <a:rPr sz="1100" b="1" spc="-2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освоения</a:t>
            </a:r>
            <a:r>
              <a:rPr sz="1100" b="1" spc="-6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образовательных</a:t>
            </a:r>
            <a:r>
              <a:rPr sz="1100" b="1" spc="-6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программ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начального</a:t>
            </a:r>
            <a:r>
              <a:rPr sz="1100" b="1" spc="-5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общего,</a:t>
            </a:r>
            <a:r>
              <a:rPr sz="1100" b="1" spc="-4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основного</a:t>
            </a:r>
            <a:r>
              <a:rPr sz="1100" b="1" spc="-5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общего</a:t>
            </a:r>
            <a:r>
              <a:rPr sz="1100" b="1" spc="-4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и</a:t>
            </a:r>
            <a:r>
              <a:rPr sz="1100" b="1" spc="-3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 err="1" smtClean="0">
                <a:solidFill>
                  <a:srgbClr val="423C67"/>
                </a:solidFill>
                <a:latin typeface="Arial"/>
                <a:cs typeface="Arial"/>
              </a:rPr>
              <a:t>среднего</a:t>
            </a:r>
            <a:r>
              <a:rPr lang="ru-RU" sz="1100" b="1" spc="-10" dirty="0" smtClean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 err="1" smtClean="0">
                <a:solidFill>
                  <a:srgbClr val="423C67"/>
                </a:solidFill>
                <a:latin typeface="Arial"/>
                <a:cs typeface="Arial"/>
              </a:rPr>
              <a:t>общего</a:t>
            </a:r>
            <a:r>
              <a:rPr sz="1100" b="1" spc="-25" dirty="0" smtClean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образования</a:t>
            </a:r>
            <a:r>
              <a:rPr sz="1100" b="1" spc="-5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и</a:t>
            </a:r>
            <a:r>
              <a:rPr sz="1100" b="1" spc="-2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 err="1">
                <a:solidFill>
                  <a:srgbClr val="423C67"/>
                </a:solidFill>
                <a:latin typeface="Arial"/>
                <a:cs typeface="Arial"/>
              </a:rPr>
              <a:t>элементов</a:t>
            </a:r>
            <a:r>
              <a:rPr sz="1100" b="1" spc="-3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 err="1" smtClean="0">
                <a:solidFill>
                  <a:srgbClr val="423C67"/>
                </a:solidFill>
                <a:latin typeface="Arial"/>
                <a:cs typeface="Arial"/>
              </a:rPr>
              <a:t>содержания</a:t>
            </a:r>
            <a:r>
              <a:rPr lang="ru-RU" sz="1100" b="1" spc="-10" dirty="0" smtClean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 err="1" smtClean="0">
                <a:solidFill>
                  <a:srgbClr val="423C67"/>
                </a:solidFill>
                <a:latin typeface="Arial"/>
                <a:cs typeface="Arial"/>
              </a:rPr>
              <a:t>по</a:t>
            </a:r>
            <a:r>
              <a:rPr sz="1100" b="1" spc="-40" dirty="0" smtClean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учебным</a:t>
            </a:r>
            <a:r>
              <a:rPr sz="1100" b="1" spc="-2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предметам,</a:t>
            </a:r>
            <a:r>
              <a:rPr sz="1100" b="1" spc="-4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в</a:t>
            </a:r>
            <a:r>
              <a:rPr sz="1100" b="1" spc="-3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том</a:t>
            </a:r>
            <a:r>
              <a:rPr sz="1100" b="1" spc="-2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 err="1">
                <a:solidFill>
                  <a:srgbClr val="423C67"/>
                </a:solidFill>
                <a:latin typeface="Arial"/>
                <a:cs typeface="Arial"/>
              </a:rPr>
              <a:t>числе</a:t>
            </a:r>
            <a:r>
              <a:rPr sz="1100" b="1" spc="-2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 err="1" smtClean="0">
                <a:solidFill>
                  <a:srgbClr val="423C67"/>
                </a:solidFill>
                <a:latin typeface="Arial"/>
                <a:cs typeface="Arial"/>
              </a:rPr>
              <a:t>используемых</a:t>
            </a:r>
            <a:r>
              <a:rPr lang="ru-RU" sz="1100" b="1" spc="-10" dirty="0" smtClean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 err="1" smtClean="0">
                <a:solidFill>
                  <a:srgbClr val="423C67"/>
                </a:solidFill>
                <a:latin typeface="Arial"/>
                <a:cs typeface="Arial"/>
              </a:rPr>
              <a:t>при</a:t>
            </a:r>
            <a:r>
              <a:rPr sz="1100" b="1" spc="-35" dirty="0" smtClean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проведении</a:t>
            </a:r>
            <a:r>
              <a:rPr sz="1100" b="1" spc="-5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ГИА</a:t>
            </a:r>
            <a:r>
              <a:rPr sz="1100" b="1" spc="-2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и</a:t>
            </a:r>
            <a:r>
              <a:rPr sz="1100" b="1" spc="-3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25" dirty="0">
                <a:solidFill>
                  <a:srgbClr val="423C67"/>
                </a:solidFill>
                <a:latin typeface="Arial"/>
                <a:cs typeface="Arial"/>
              </a:rPr>
              <a:t>ВПР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64100" y="3737609"/>
            <a:ext cx="182245" cy="95250"/>
          </a:xfrm>
          <a:custGeom>
            <a:avLst/>
            <a:gdLst/>
            <a:ahLst/>
            <a:cxnLst/>
            <a:rect l="l" t="t" r="r" b="b"/>
            <a:pathLst>
              <a:path w="182245" h="95250">
                <a:moveTo>
                  <a:pt x="181990" y="0"/>
                </a:moveTo>
                <a:lnTo>
                  <a:pt x="0" y="0"/>
                </a:lnTo>
                <a:lnTo>
                  <a:pt x="91059" y="94868"/>
                </a:lnTo>
                <a:lnTo>
                  <a:pt x="181990" y="0"/>
                </a:lnTo>
                <a:close/>
              </a:path>
            </a:pathLst>
          </a:custGeom>
          <a:solidFill>
            <a:srgbClr val="433C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582921" y="3943350"/>
            <a:ext cx="4017010" cy="702945"/>
          </a:xfrm>
          <a:prstGeom prst="rect">
            <a:avLst/>
          </a:prstGeom>
          <a:solidFill>
            <a:srgbClr val="8FAADC">
              <a:alpha val="34901"/>
            </a:srgbClr>
          </a:solidFill>
        </p:spPr>
        <p:txBody>
          <a:bodyPr vert="horz" wrap="square" lIns="0" tIns="118745" rIns="0" bIns="0" rtlCol="0">
            <a:spAutoFit/>
          </a:bodyPr>
          <a:lstStyle/>
          <a:p>
            <a:pPr marL="152400" marR="219075">
              <a:lnSpc>
                <a:spcPct val="100000"/>
              </a:lnSpc>
              <a:spcBef>
                <a:spcPts val="935"/>
              </a:spcBef>
            </a:pP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Дано</a:t>
            </a:r>
            <a:r>
              <a:rPr sz="1100" b="1" spc="-4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определение</a:t>
            </a:r>
            <a:r>
              <a:rPr sz="1100" b="1" spc="-3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понятия</a:t>
            </a:r>
            <a:r>
              <a:rPr sz="1100" b="1" spc="-6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«контрольные</a:t>
            </a:r>
            <a:r>
              <a:rPr sz="1100" b="1" spc="-5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работы», установлено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их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количество</a:t>
            </a:r>
            <a:r>
              <a:rPr sz="1100" b="1" spc="-2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23C67"/>
                </a:solidFill>
                <a:latin typeface="Arial"/>
                <a:cs typeface="Arial"/>
              </a:rPr>
              <a:t>и</a:t>
            </a:r>
            <a:r>
              <a:rPr sz="1100" b="1" spc="-1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23C67"/>
                </a:solidFill>
                <a:latin typeface="Arial"/>
                <a:cs typeface="Arial"/>
              </a:rPr>
              <a:t>продолжительность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309" y="192151"/>
            <a:ext cx="708088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73480" marR="5080" indent="-116141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423C67"/>
                </a:solidFill>
                <a:latin typeface="Arial"/>
                <a:cs typeface="Arial"/>
              </a:rPr>
              <a:t>ИЗМЕНЕНИЯ</a:t>
            </a:r>
            <a:r>
              <a:rPr sz="1200" b="1" spc="-7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423C67"/>
                </a:solidFill>
                <a:latin typeface="Arial"/>
                <a:cs typeface="Arial"/>
              </a:rPr>
              <a:t>В</a:t>
            </a:r>
            <a:r>
              <a:rPr sz="1200" b="1" spc="-6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423C67"/>
                </a:solidFill>
                <a:latin typeface="Arial"/>
                <a:cs typeface="Arial"/>
              </a:rPr>
              <a:t>ФЕДЕРАЛЬНЫЕ</a:t>
            </a:r>
            <a:r>
              <a:rPr sz="1200" b="1" spc="-4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423C67"/>
                </a:solidFill>
                <a:latin typeface="Arial"/>
                <a:cs typeface="Arial"/>
              </a:rPr>
              <a:t>ОБРАЗОВАТЕЛЬНЫЕ</a:t>
            </a:r>
            <a:r>
              <a:rPr sz="1200" b="1" spc="-2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423C67"/>
                </a:solidFill>
                <a:latin typeface="Arial"/>
                <a:cs typeface="Arial"/>
              </a:rPr>
              <a:t>ПРОГРАММЫ</a:t>
            </a:r>
            <a:r>
              <a:rPr sz="1200" b="1" spc="-4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423C67"/>
                </a:solidFill>
                <a:latin typeface="Arial"/>
                <a:cs typeface="Arial"/>
              </a:rPr>
              <a:t>НАЧАЛЬНОГО</a:t>
            </a:r>
            <a:r>
              <a:rPr sz="1200" b="1" spc="-2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423C67"/>
                </a:solidFill>
                <a:latin typeface="Arial"/>
                <a:cs typeface="Arial"/>
              </a:rPr>
              <a:t>ОБЩЕГО, </a:t>
            </a:r>
            <a:r>
              <a:rPr sz="1200" b="1" dirty="0">
                <a:solidFill>
                  <a:srgbClr val="423C67"/>
                </a:solidFill>
                <a:latin typeface="Arial"/>
                <a:cs typeface="Arial"/>
              </a:rPr>
              <a:t>ОСНОВНОГО</a:t>
            </a:r>
            <a:r>
              <a:rPr sz="1200" b="1" spc="-5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423C67"/>
                </a:solidFill>
                <a:latin typeface="Arial"/>
                <a:cs typeface="Arial"/>
              </a:rPr>
              <a:t>ОБЩЕГО</a:t>
            </a:r>
            <a:r>
              <a:rPr sz="1200" b="1" spc="-1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423C67"/>
                </a:solidFill>
                <a:latin typeface="Arial"/>
                <a:cs typeface="Arial"/>
              </a:rPr>
              <a:t>И</a:t>
            </a:r>
            <a:r>
              <a:rPr sz="1200" b="1" spc="-3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423C67"/>
                </a:solidFill>
                <a:latin typeface="Arial"/>
                <a:cs typeface="Arial"/>
              </a:rPr>
              <a:t>СРЕДНЕГО</a:t>
            </a:r>
            <a:r>
              <a:rPr sz="1200" b="1" spc="-5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423C67"/>
                </a:solidFill>
                <a:latin typeface="Arial"/>
                <a:cs typeface="Arial"/>
              </a:rPr>
              <a:t>ОБЩЕГО</a:t>
            </a:r>
            <a:r>
              <a:rPr sz="1200" b="1" spc="-2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423C67"/>
                </a:solidFill>
                <a:latin typeface="Arial"/>
                <a:cs typeface="Arial"/>
              </a:rPr>
              <a:t>ОБРАЗОВАНИЯ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5044">
              <a:lnSpc>
                <a:spcPct val="100000"/>
              </a:lnSpc>
              <a:spcBef>
                <a:spcPts val="100"/>
              </a:spcBef>
            </a:pPr>
            <a:r>
              <a:rPr spc="-30" dirty="0">
                <a:solidFill>
                  <a:srgbClr val="423C67"/>
                </a:solidFill>
              </a:rPr>
              <a:t>ОСНОВАНИЯ</a:t>
            </a:r>
            <a:r>
              <a:rPr spc="-70" dirty="0">
                <a:solidFill>
                  <a:srgbClr val="423C67"/>
                </a:solidFill>
              </a:rPr>
              <a:t> </a:t>
            </a:r>
            <a:r>
              <a:rPr dirty="0">
                <a:solidFill>
                  <a:srgbClr val="423C67"/>
                </a:solidFill>
              </a:rPr>
              <a:t>ДЛЯ</a:t>
            </a:r>
            <a:r>
              <a:rPr spc="-95" dirty="0">
                <a:solidFill>
                  <a:srgbClr val="423C67"/>
                </a:solidFill>
              </a:rPr>
              <a:t> </a:t>
            </a:r>
            <a:r>
              <a:rPr spc="-10" dirty="0">
                <a:solidFill>
                  <a:srgbClr val="423C67"/>
                </a:solidFill>
              </a:rPr>
              <a:t>ПРОВЕДЕНИЯ:</a:t>
            </a:r>
          </a:p>
        </p:txBody>
      </p:sp>
      <p:sp>
        <p:nvSpPr>
          <p:cNvPr id="3" name="object 3"/>
          <p:cNvSpPr/>
          <p:nvPr/>
        </p:nvSpPr>
        <p:spPr>
          <a:xfrm>
            <a:off x="554507" y="912101"/>
            <a:ext cx="3521075" cy="977900"/>
          </a:xfrm>
          <a:custGeom>
            <a:avLst/>
            <a:gdLst/>
            <a:ahLst/>
            <a:cxnLst/>
            <a:rect l="l" t="t" r="r" b="b"/>
            <a:pathLst>
              <a:path w="3521075" h="977900">
                <a:moveTo>
                  <a:pt x="3520821" y="0"/>
                </a:moveTo>
                <a:lnTo>
                  <a:pt x="0" y="0"/>
                </a:lnTo>
                <a:lnTo>
                  <a:pt x="0" y="977404"/>
                </a:lnTo>
                <a:lnTo>
                  <a:pt x="3520821" y="977404"/>
                </a:lnTo>
                <a:lnTo>
                  <a:pt x="3520821" y="0"/>
                </a:lnTo>
                <a:close/>
              </a:path>
            </a:pathLst>
          </a:custGeom>
          <a:solidFill>
            <a:srgbClr val="8FAADC">
              <a:alpha val="3490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54507" y="912101"/>
            <a:ext cx="3521075" cy="97790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79400" marR="1029335">
              <a:lnSpc>
                <a:spcPct val="100000"/>
              </a:lnSpc>
              <a:spcBef>
                <a:spcPts val="795"/>
              </a:spcBef>
            </a:pPr>
            <a:r>
              <a:rPr sz="1000" b="1" dirty="0">
                <a:solidFill>
                  <a:srgbClr val="423B67"/>
                </a:solidFill>
                <a:latin typeface="Arial"/>
                <a:cs typeface="Arial"/>
              </a:rPr>
              <a:t>Постановление</a:t>
            </a:r>
            <a:r>
              <a:rPr sz="1000" b="1" spc="-55" dirty="0">
                <a:solidFill>
                  <a:srgbClr val="423B67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23B67"/>
                </a:solidFill>
                <a:latin typeface="Arial"/>
                <a:cs typeface="Arial"/>
              </a:rPr>
              <a:t>Правительства</a:t>
            </a:r>
            <a:r>
              <a:rPr sz="1000" b="1" spc="-55" dirty="0">
                <a:solidFill>
                  <a:srgbClr val="423B67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423B67"/>
                </a:solidFill>
                <a:latin typeface="Arial"/>
                <a:cs typeface="Arial"/>
              </a:rPr>
              <a:t>РФ </a:t>
            </a:r>
            <a:r>
              <a:rPr sz="1000" b="1" dirty="0">
                <a:solidFill>
                  <a:srgbClr val="423B67"/>
                </a:solidFill>
                <a:latin typeface="Arial"/>
                <a:cs typeface="Arial"/>
              </a:rPr>
              <a:t>от</a:t>
            </a:r>
            <a:r>
              <a:rPr sz="1000" b="1" spc="10" dirty="0">
                <a:solidFill>
                  <a:srgbClr val="423B67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23B67"/>
                </a:solidFill>
                <a:latin typeface="Arial"/>
                <a:cs typeface="Arial"/>
              </a:rPr>
              <a:t>30.04.2024</a:t>
            </a:r>
            <a:r>
              <a:rPr sz="1000" b="1" spc="-20" dirty="0">
                <a:solidFill>
                  <a:srgbClr val="423B67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23B67"/>
                </a:solidFill>
                <a:latin typeface="Arial"/>
                <a:cs typeface="Arial"/>
              </a:rPr>
              <a:t>№</a:t>
            </a:r>
            <a:r>
              <a:rPr sz="1000" b="1" spc="15" dirty="0">
                <a:solidFill>
                  <a:srgbClr val="423B67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423B67"/>
                </a:solidFill>
                <a:latin typeface="Arial"/>
                <a:cs typeface="Arial"/>
              </a:rPr>
              <a:t>556</a:t>
            </a:r>
            <a:endParaRPr sz="1000" dirty="0">
              <a:latin typeface="Arial"/>
              <a:cs typeface="Arial"/>
            </a:endParaRPr>
          </a:p>
          <a:p>
            <a:pPr marL="279400" marR="239395">
              <a:lnSpc>
                <a:spcPct val="100000"/>
              </a:lnSpc>
            </a:pPr>
            <a:r>
              <a:rPr sz="1000" dirty="0">
                <a:solidFill>
                  <a:srgbClr val="423B67"/>
                </a:solidFill>
                <a:latin typeface="Microsoft Sans Serif"/>
                <a:cs typeface="Microsoft Sans Serif"/>
              </a:rPr>
              <a:t>«Об</a:t>
            </a:r>
            <a:r>
              <a:rPr sz="1000" spc="-25" dirty="0">
                <a:solidFill>
                  <a:srgbClr val="423B67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423B67"/>
                </a:solidFill>
                <a:latin typeface="Microsoft Sans Serif"/>
                <a:cs typeface="Microsoft Sans Serif"/>
              </a:rPr>
              <a:t>утверждении</a:t>
            </a:r>
            <a:r>
              <a:rPr sz="1000" spc="20" dirty="0">
                <a:solidFill>
                  <a:srgbClr val="423B67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423B67"/>
                </a:solidFill>
                <a:latin typeface="Microsoft Sans Serif"/>
                <a:cs typeface="Microsoft Sans Serif"/>
              </a:rPr>
              <a:t>перечня</a:t>
            </a:r>
            <a:r>
              <a:rPr sz="1000" spc="-15" dirty="0">
                <a:solidFill>
                  <a:srgbClr val="423B67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423B67"/>
                </a:solidFill>
                <a:latin typeface="Microsoft Sans Serif"/>
                <a:cs typeface="Microsoft Sans Serif"/>
              </a:rPr>
              <a:t>мероприятий</a:t>
            </a:r>
            <a:r>
              <a:rPr sz="1000" dirty="0">
                <a:solidFill>
                  <a:srgbClr val="423B67"/>
                </a:solidFill>
                <a:latin typeface="Microsoft Sans Serif"/>
                <a:cs typeface="Microsoft Sans Serif"/>
              </a:rPr>
              <a:t> по</a:t>
            </a:r>
            <a:r>
              <a:rPr sz="1000" spc="-15" dirty="0">
                <a:solidFill>
                  <a:srgbClr val="423B67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423B67"/>
                </a:solidFill>
                <a:latin typeface="Microsoft Sans Serif"/>
                <a:cs typeface="Microsoft Sans Serif"/>
              </a:rPr>
              <a:t>оценке качества</a:t>
            </a:r>
            <a:r>
              <a:rPr sz="1000" spc="10" dirty="0">
                <a:solidFill>
                  <a:srgbClr val="423B67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423B67"/>
                </a:solidFill>
                <a:latin typeface="Microsoft Sans Serif"/>
                <a:cs typeface="Microsoft Sans Serif"/>
              </a:rPr>
              <a:t>образования</a:t>
            </a:r>
            <a:r>
              <a:rPr sz="1000" spc="-15" dirty="0">
                <a:solidFill>
                  <a:srgbClr val="423B67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423B67"/>
                </a:solidFill>
                <a:latin typeface="Microsoft Sans Serif"/>
                <a:cs typeface="Microsoft Sans Serif"/>
              </a:rPr>
              <a:t>и Правил</a:t>
            </a:r>
            <a:r>
              <a:rPr sz="1000" spc="15" dirty="0">
                <a:solidFill>
                  <a:srgbClr val="423B67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423B67"/>
                </a:solidFill>
                <a:latin typeface="Microsoft Sans Serif"/>
                <a:cs typeface="Microsoft Sans Serif"/>
              </a:rPr>
              <a:t>проведения мероприятий</a:t>
            </a:r>
            <a:r>
              <a:rPr sz="1000" spc="10" dirty="0">
                <a:solidFill>
                  <a:srgbClr val="423B67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423B67"/>
                </a:solidFill>
                <a:latin typeface="Microsoft Sans Serif"/>
                <a:cs typeface="Microsoft Sans Serif"/>
              </a:rPr>
              <a:t>по</a:t>
            </a:r>
            <a:r>
              <a:rPr sz="1000" spc="-5" dirty="0">
                <a:solidFill>
                  <a:srgbClr val="423B67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423B67"/>
                </a:solidFill>
                <a:latin typeface="Microsoft Sans Serif"/>
                <a:cs typeface="Microsoft Sans Serif"/>
              </a:rPr>
              <a:t>оценке</a:t>
            </a:r>
            <a:r>
              <a:rPr sz="1000" spc="-20" dirty="0">
                <a:solidFill>
                  <a:srgbClr val="423B67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423B67"/>
                </a:solidFill>
                <a:latin typeface="Microsoft Sans Serif"/>
                <a:cs typeface="Microsoft Sans Serif"/>
              </a:rPr>
              <a:t>качества</a:t>
            </a:r>
            <a:r>
              <a:rPr sz="1000" spc="15" dirty="0">
                <a:solidFill>
                  <a:srgbClr val="423B67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423B67"/>
                </a:solidFill>
                <a:latin typeface="Microsoft Sans Serif"/>
                <a:cs typeface="Microsoft Sans Serif"/>
              </a:rPr>
              <a:t>образования»</a:t>
            </a:r>
            <a:endParaRPr sz="1000" dirty="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63155" y="1016127"/>
            <a:ext cx="93980" cy="172085"/>
          </a:xfrm>
          <a:custGeom>
            <a:avLst/>
            <a:gdLst/>
            <a:ahLst/>
            <a:cxnLst/>
            <a:rect l="l" t="t" r="r" b="b"/>
            <a:pathLst>
              <a:path w="93979" h="172084">
                <a:moveTo>
                  <a:pt x="0" y="0"/>
                </a:moveTo>
                <a:lnTo>
                  <a:pt x="0" y="172085"/>
                </a:lnTo>
                <a:lnTo>
                  <a:pt x="93865" y="85978"/>
                </a:lnTo>
                <a:lnTo>
                  <a:pt x="0" y="0"/>
                </a:lnTo>
                <a:close/>
              </a:path>
            </a:pathLst>
          </a:custGeom>
          <a:solidFill>
            <a:srgbClr val="433C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67960" y="912101"/>
            <a:ext cx="3521075" cy="977900"/>
          </a:xfrm>
          <a:custGeom>
            <a:avLst/>
            <a:gdLst/>
            <a:ahLst/>
            <a:cxnLst/>
            <a:rect l="l" t="t" r="r" b="b"/>
            <a:pathLst>
              <a:path w="3521075" h="977900">
                <a:moveTo>
                  <a:pt x="3520821" y="0"/>
                </a:moveTo>
                <a:lnTo>
                  <a:pt x="0" y="0"/>
                </a:lnTo>
                <a:lnTo>
                  <a:pt x="0" y="977404"/>
                </a:lnTo>
                <a:lnTo>
                  <a:pt x="3520821" y="977404"/>
                </a:lnTo>
                <a:lnTo>
                  <a:pt x="3520821" y="0"/>
                </a:lnTo>
                <a:close/>
              </a:path>
            </a:pathLst>
          </a:custGeom>
          <a:solidFill>
            <a:srgbClr val="8FAADC">
              <a:alpha val="3490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767960" y="912101"/>
            <a:ext cx="3521075" cy="97790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208915">
              <a:lnSpc>
                <a:spcPct val="100000"/>
              </a:lnSpc>
              <a:spcBef>
                <a:spcPts val="790"/>
              </a:spcBef>
            </a:pPr>
            <a:r>
              <a:rPr sz="1000" b="1" dirty="0">
                <a:solidFill>
                  <a:srgbClr val="423C67"/>
                </a:solidFill>
                <a:latin typeface="Arial"/>
                <a:cs typeface="Arial"/>
              </a:rPr>
              <a:t>Приказ</a:t>
            </a:r>
            <a:r>
              <a:rPr sz="1000" b="1" spc="-10" dirty="0">
                <a:solidFill>
                  <a:srgbClr val="423C67"/>
                </a:solidFill>
                <a:latin typeface="Arial"/>
                <a:cs typeface="Arial"/>
              </a:rPr>
              <a:t> Федеральной</a:t>
            </a:r>
            <a:r>
              <a:rPr sz="1000" b="1" spc="-4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23C67"/>
                </a:solidFill>
                <a:latin typeface="Arial"/>
                <a:cs typeface="Arial"/>
              </a:rPr>
              <a:t>службы</a:t>
            </a:r>
            <a:r>
              <a:rPr sz="1000" b="1" spc="-1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23C67"/>
                </a:solidFill>
                <a:latin typeface="Arial"/>
                <a:cs typeface="Arial"/>
              </a:rPr>
              <a:t>по</a:t>
            </a:r>
            <a:r>
              <a:rPr sz="1000" b="1" spc="-1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23C67"/>
                </a:solidFill>
                <a:latin typeface="Arial"/>
                <a:cs typeface="Arial"/>
              </a:rPr>
              <a:t>надзору</a:t>
            </a:r>
            <a:endParaRPr sz="1000" dirty="0">
              <a:latin typeface="Arial"/>
              <a:cs typeface="Arial"/>
            </a:endParaRPr>
          </a:p>
          <a:p>
            <a:pPr marL="208915" marR="281305">
              <a:lnSpc>
                <a:spcPct val="100000"/>
              </a:lnSpc>
            </a:pPr>
            <a:r>
              <a:rPr sz="1000" b="1" dirty="0">
                <a:solidFill>
                  <a:srgbClr val="423C67"/>
                </a:solidFill>
                <a:latin typeface="Arial"/>
                <a:cs typeface="Arial"/>
              </a:rPr>
              <a:t>в</a:t>
            </a:r>
            <a:r>
              <a:rPr sz="1000" b="1" spc="-4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23C67"/>
                </a:solidFill>
                <a:latin typeface="Arial"/>
                <a:cs typeface="Arial"/>
              </a:rPr>
              <a:t>сфере</a:t>
            </a:r>
            <a:r>
              <a:rPr sz="1000" b="1" spc="-1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23C67"/>
                </a:solidFill>
                <a:latin typeface="Arial"/>
                <a:cs typeface="Arial"/>
              </a:rPr>
              <a:t>образования</a:t>
            </a:r>
            <a:r>
              <a:rPr sz="1000" b="1" spc="-2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23C67"/>
                </a:solidFill>
                <a:latin typeface="Arial"/>
                <a:cs typeface="Arial"/>
              </a:rPr>
              <a:t>и</a:t>
            </a:r>
            <a:r>
              <a:rPr sz="1000" b="1" spc="-4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23C67"/>
                </a:solidFill>
                <a:latin typeface="Arial"/>
                <a:cs typeface="Arial"/>
              </a:rPr>
              <a:t>науки</a:t>
            </a:r>
            <a:r>
              <a:rPr sz="1000" b="1" spc="-3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23C67"/>
                </a:solidFill>
                <a:latin typeface="Arial"/>
                <a:cs typeface="Arial"/>
              </a:rPr>
              <a:t>(Рособрнадзор)</a:t>
            </a:r>
            <a:r>
              <a:rPr sz="1000" b="1" spc="50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23C67"/>
                </a:solidFill>
                <a:latin typeface="Arial"/>
                <a:cs typeface="Arial"/>
              </a:rPr>
              <a:t>от </a:t>
            </a:r>
            <a:r>
              <a:rPr sz="1000" b="1" spc="-10" dirty="0">
                <a:solidFill>
                  <a:srgbClr val="423C67"/>
                </a:solidFill>
                <a:latin typeface="Arial"/>
                <a:cs typeface="Arial"/>
              </a:rPr>
              <a:t>13.05.2024</a:t>
            </a:r>
            <a:r>
              <a:rPr sz="1000" b="1" spc="-2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23C67"/>
                </a:solidFill>
                <a:latin typeface="Arial"/>
                <a:cs typeface="Arial"/>
              </a:rPr>
              <a:t>№</a:t>
            </a:r>
            <a:r>
              <a:rPr sz="1000" b="1" spc="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23C67"/>
                </a:solidFill>
                <a:latin typeface="Arial"/>
                <a:cs typeface="Arial"/>
              </a:rPr>
              <a:t>1008</a:t>
            </a:r>
            <a:r>
              <a:rPr sz="1000" b="1" spc="-10" dirty="0">
                <a:solidFill>
                  <a:srgbClr val="423C67"/>
                </a:solidFill>
                <a:latin typeface="Arial"/>
                <a:cs typeface="Arial"/>
              </a:rPr>
              <a:t> (</a:t>
            </a:r>
            <a:r>
              <a:rPr sz="10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зарегистрирован</a:t>
            </a:r>
            <a:r>
              <a:rPr sz="1000" spc="3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Минюстом</a:t>
            </a:r>
            <a:endParaRPr sz="1000" dirty="0">
              <a:latin typeface="Microsoft Sans Serif"/>
              <a:cs typeface="Microsoft Sans Serif"/>
            </a:endParaRPr>
          </a:p>
          <a:p>
            <a:pPr marL="208915">
              <a:lnSpc>
                <a:spcPct val="100000"/>
              </a:lnSpc>
            </a:pPr>
            <a:r>
              <a:rPr sz="1000" dirty="0">
                <a:solidFill>
                  <a:srgbClr val="423C67"/>
                </a:solidFill>
                <a:latin typeface="Microsoft Sans Serif"/>
                <a:cs typeface="Microsoft Sans Serif"/>
              </a:rPr>
              <a:t>России</a:t>
            </a:r>
            <a:r>
              <a:rPr sz="10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423C67"/>
                </a:solidFill>
                <a:latin typeface="Microsoft Sans Serif"/>
                <a:cs typeface="Microsoft Sans Serif"/>
              </a:rPr>
              <a:t>от</a:t>
            </a:r>
            <a:r>
              <a:rPr sz="1000" spc="-1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423C67"/>
                </a:solidFill>
                <a:latin typeface="Microsoft Sans Serif"/>
                <a:cs typeface="Microsoft Sans Serif"/>
              </a:rPr>
              <a:t>29.05.2024</a:t>
            </a:r>
            <a:r>
              <a:rPr sz="1000" spc="-2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000" spc="60" dirty="0">
                <a:solidFill>
                  <a:srgbClr val="423C67"/>
                </a:solidFill>
                <a:latin typeface="Microsoft Sans Serif"/>
                <a:cs typeface="Microsoft Sans Serif"/>
              </a:rPr>
              <a:t>№</a:t>
            </a:r>
            <a:r>
              <a:rPr sz="1000" spc="-1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78327)</a:t>
            </a:r>
            <a:endParaRPr sz="1000" dirty="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829175" y="1009522"/>
            <a:ext cx="93980" cy="172085"/>
          </a:xfrm>
          <a:custGeom>
            <a:avLst/>
            <a:gdLst/>
            <a:ahLst/>
            <a:cxnLst/>
            <a:rect l="l" t="t" r="r" b="b"/>
            <a:pathLst>
              <a:path w="93979" h="172084">
                <a:moveTo>
                  <a:pt x="0" y="0"/>
                </a:moveTo>
                <a:lnTo>
                  <a:pt x="0" y="172085"/>
                </a:lnTo>
                <a:lnTo>
                  <a:pt x="93852" y="85978"/>
                </a:lnTo>
                <a:lnTo>
                  <a:pt x="0" y="0"/>
                </a:lnTo>
                <a:close/>
              </a:path>
            </a:pathLst>
          </a:custGeom>
          <a:solidFill>
            <a:srgbClr val="433C6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5362257" y="1965869"/>
            <a:ext cx="2150110" cy="3061335"/>
            <a:chOff x="5362257" y="1965869"/>
            <a:chExt cx="2150110" cy="306133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71719" y="1975394"/>
              <a:ext cx="2130805" cy="304177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367020" y="1970632"/>
              <a:ext cx="2140585" cy="3051810"/>
            </a:xfrm>
            <a:custGeom>
              <a:avLst/>
              <a:gdLst/>
              <a:ahLst/>
              <a:cxnLst/>
              <a:rect l="l" t="t" r="r" b="b"/>
              <a:pathLst>
                <a:path w="2140584" h="3051810">
                  <a:moveTo>
                    <a:pt x="0" y="3051302"/>
                  </a:moveTo>
                  <a:lnTo>
                    <a:pt x="2140330" y="3051302"/>
                  </a:lnTo>
                  <a:lnTo>
                    <a:pt x="2140330" y="0"/>
                  </a:lnTo>
                  <a:lnTo>
                    <a:pt x="0" y="0"/>
                  </a:lnTo>
                  <a:lnTo>
                    <a:pt x="0" y="3051302"/>
                  </a:lnTo>
                  <a:close/>
                </a:path>
              </a:pathLst>
            </a:custGeom>
            <a:ln w="9524">
              <a:solidFill>
                <a:srgbClr val="8A8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095375" y="1965869"/>
            <a:ext cx="2160905" cy="3061335"/>
            <a:chOff x="1095375" y="1965869"/>
            <a:chExt cx="2160905" cy="3061335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71237" y="2154078"/>
              <a:ext cx="1775657" cy="266363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100137" y="1970632"/>
              <a:ext cx="2151380" cy="3051810"/>
            </a:xfrm>
            <a:custGeom>
              <a:avLst/>
              <a:gdLst/>
              <a:ahLst/>
              <a:cxnLst/>
              <a:rect l="l" t="t" r="r" b="b"/>
              <a:pathLst>
                <a:path w="2151379" h="3051810">
                  <a:moveTo>
                    <a:pt x="0" y="3051302"/>
                  </a:moveTo>
                  <a:lnTo>
                    <a:pt x="2151126" y="3051302"/>
                  </a:lnTo>
                  <a:lnTo>
                    <a:pt x="2151126" y="0"/>
                  </a:lnTo>
                  <a:lnTo>
                    <a:pt x="0" y="0"/>
                  </a:lnTo>
                  <a:lnTo>
                    <a:pt x="0" y="3051302"/>
                  </a:lnTo>
                  <a:close/>
                </a:path>
              </a:pathLst>
            </a:custGeom>
            <a:ln w="9525">
              <a:solidFill>
                <a:srgbClr val="8A8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1" y="4339595"/>
            <a:ext cx="672148" cy="672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863" y="4328896"/>
            <a:ext cx="682847" cy="682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8529" y="271017"/>
            <a:ext cx="6648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ИНФОРМАЦИОННО-</a:t>
            </a:r>
            <a:r>
              <a:rPr dirty="0"/>
              <a:t>МЕТОДИЧЕСКОЕ</a:t>
            </a:r>
            <a:r>
              <a:rPr spc="5" dirty="0"/>
              <a:t> </a:t>
            </a:r>
            <a:r>
              <a:rPr spc="-10" dirty="0"/>
              <a:t>ОБЕСПЕЧЕНИЕ</a:t>
            </a:r>
            <a:r>
              <a:rPr spc="-30" dirty="0"/>
              <a:t> </a:t>
            </a:r>
            <a:r>
              <a:rPr spc="-25" dirty="0"/>
              <a:t>ВПР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84094" y="4271264"/>
            <a:ext cx="715581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Один</a:t>
            </a:r>
            <a:r>
              <a:rPr sz="12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обучающийся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12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 err="1" smtClean="0">
                <a:solidFill>
                  <a:srgbClr val="FF0000"/>
                </a:solidFill>
                <a:latin typeface="Arial"/>
                <a:cs typeface="Arial"/>
              </a:rPr>
              <a:t>течени</a:t>
            </a:r>
            <a:r>
              <a:rPr lang="ru-RU" sz="1200" b="1" dirty="0" smtClean="0">
                <a:solidFill>
                  <a:srgbClr val="FF0000"/>
                </a:solidFill>
                <a:latin typeface="Arial"/>
                <a:cs typeface="Arial"/>
              </a:rPr>
              <a:t>е</a:t>
            </a:r>
            <a:r>
              <a:rPr sz="1200" b="1" spc="-4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учебного</a:t>
            </a:r>
            <a:r>
              <a:rPr sz="12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года</a:t>
            </a:r>
            <a:r>
              <a:rPr sz="1200" b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участвует</a:t>
            </a:r>
            <a:r>
              <a:rPr sz="1200" b="1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только</a:t>
            </a:r>
            <a:r>
              <a:rPr sz="12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12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0000"/>
                </a:solidFill>
                <a:latin typeface="Arial"/>
                <a:cs typeface="Arial"/>
              </a:rPr>
              <a:t>ОДНОМ</a:t>
            </a:r>
            <a:endParaRPr sz="1200" dirty="0">
              <a:latin typeface="Arial"/>
              <a:cs typeface="Arial"/>
            </a:endParaRPr>
          </a:p>
          <a:p>
            <a:pPr marL="635" algn="l">
              <a:lnSpc>
                <a:spcPct val="100000"/>
              </a:lnSpc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мероприятии</a:t>
            </a:r>
            <a:r>
              <a:rPr sz="12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по</a:t>
            </a:r>
            <a:r>
              <a:rPr sz="1200" b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оценке</a:t>
            </a:r>
            <a:r>
              <a:rPr sz="12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качества</a:t>
            </a:r>
            <a:r>
              <a:rPr sz="1200"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образования</a:t>
            </a:r>
            <a:r>
              <a:rPr sz="12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 err="1">
                <a:solidFill>
                  <a:srgbClr val="FF0000"/>
                </a:solidFill>
                <a:latin typeface="Arial"/>
                <a:cs typeface="Arial"/>
              </a:rPr>
              <a:t>федерального</a:t>
            </a:r>
            <a:r>
              <a:rPr sz="12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spc="-10" dirty="0" err="1" smtClean="0">
                <a:solidFill>
                  <a:srgbClr val="FF0000"/>
                </a:solidFill>
                <a:latin typeface="Arial"/>
                <a:cs typeface="Arial"/>
              </a:rPr>
              <a:t>уровня</a:t>
            </a:r>
            <a:r>
              <a:rPr lang="ru-RU" sz="12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ru-RU" sz="1200" b="1" spc="-10" dirty="0" smtClean="0">
                <a:solidFill>
                  <a:srgbClr val="FF0000"/>
                </a:solidFill>
                <a:latin typeface="Arial"/>
                <a:cs typeface="Arial"/>
              </a:rPr>
              <a:t>– </a:t>
            </a:r>
          </a:p>
          <a:p>
            <a:pPr marL="635" algn="l">
              <a:lnSpc>
                <a:spcPct val="100000"/>
              </a:lnSpc>
            </a:pPr>
            <a:r>
              <a:rPr lang="ru-RU" sz="1200" b="1" spc="-10" dirty="0" smtClean="0">
                <a:solidFill>
                  <a:srgbClr val="FF0000"/>
                </a:solidFill>
                <a:latin typeface="Arial"/>
                <a:cs typeface="Arial"/>
              </a:rPr>
              <a:t>национальном либо международном исследовании либо ВПР</a:t>
            </a:r>
            <a:endParaRPr sz="12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0056" y="4288940"/>
            <a:ext cx="385900" cy="347310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2434907" y="1208341"/>
            <a:ext cx="1958975" cy="2573020"/>
            <a:chOff x="2434907" y="1208341"/>
            <a:chExt cx="1958975" cy="257302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10645" y="1217929"/>
              <a:ext cx="1773648" cy="255397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439670" y="1213103"/>
              <a:ext cx="1949450" cy="2563495"/>
            </a:xfrm>
            <a:custGeom>
              <a:avLst/>
              <a:gdLst/>
              <a:ahLst/>
              <a:cxnLst/>
              <a:rect l="l" t="t" r="r" b="b"/>
              <a:pathLst>
                <a:path w="1949450" h="2563495">
                  <a:moveTo>
                    <a:pt x="0" y="2563495"/>
                  </a:moveTo>
                  <a:lnTo>
                    <a:pt x="1949323" y="2563495"/>
                  </a:lnTo>
                  <a:lnTo>
                    <a:pt x="1949323" y="0"/>
                  </a:lnTo>
                  <a:lnTo>
                    <a:pt x="0" y="0"/>
                  </a:lnTo>
                  <a:lnTo>
                    <a:pt x="0" y="2563495"/>
                  </a:lnTo>
                  <a:close/>
                </a:path>
              </a:pathLst>
            </a:custGeom>
            <a:ln w="9525">
              <a:solidFill>
                <a:srgbClr val="8A8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6922198" y="1208341"/>
            <a:ext cx="2022475" cy="2573020"/>
            <a:chOff x="6922198" y="1208341"/>
            <a:chExt cx="2022475" cy="257302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31786" y="1217929"/>
              <a:ext cx="2002917" cy="255397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926960" y="1213103"/>
              <a:ext cx="2012950" cy="2563495"/>
            </a:xfrm>
            <a:custGeom>
              <a:avLst/>
              <a:gdLst/>
              <a:ahLst/>
              <a:cxnLst/>
              <a:rect l="l" t="t" r="r" b="b"/>
              <a:pathLst>
                <a:path w="2012950" h="2563495">
                  <a:moveTo>
                    <a:pt x="0" y="2563495"/>
                  </a:moveTo>
                  <a:lnTo>
                    <a:pt x="2012442" y="2563495"/>
                  </a:lnTo>
                  <a:lnTo>
                    <a:pt x="2012442" y="0"/>
                  </a:lnTo>
                  <a:lnTo>
                    <a:pt x="0" y="0"/>
                  </a:lnTo>
                  <a:lnTo>
                    <a:pt x="0" y="2563495"/>
                  </a:lnTo>
                  <a:close/>
                </a:path>
              </a:pathLst>
            </a:custGeom>
            <a:ln w="9525">
              <a:solidFill>
                <a:srgbClr val="8A8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287845" y="1208341"/>
            <a:ext cx="1921510" cy="2573020"/>
            <a:chOff x="287845" y="1208341"/>
            <a:chExt cx="1921510" cy="2573020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7370" y="1217929"/>
              <a:ext cx="1902333" cy="255397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92608" y="1213103"/>
              <a:ext cx="1911985" cy="2563495"/>
            </a:xfrm>
            <a:custGeom>
              <a:avLst/>
              <a:gdLst/>
              <a:ahLst/>
              <a:cxnLst/>
              <a:rect l="l" t="t" r="r" b="b"/>
              <a:pathLst>
                <a:path w="1911985" h="2563495">
                  <a:moveTo>
                    <a:pt x="0" y="2563495"/>
                  </a:moveTo>
                  <a:lnTo>
                    <a:pt x="1911858" y="2563495"/>
                  </a:lnTo>
                  <a:lnTo>
                    <a:pt x="1911858" y="0"/>
                  </a:lnTo>
                  <a:lnTo>
                    <a:pt x="0" y="0"/>
                  </a:lnTo>
                  <a:lnTo>
                    <a:pt x="0" y="2563495"/>
                  </a:lnTo>
                  <a:close/>
                </a:path>
              </a:pathLst>
            </a:custGeom>
            <a:ln w="9525">
              <a:solidFill>
                <a:srgbClr val="8A8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4703381" y="1208341"/>
            <a:ext cx="2002155" cy="2573020"/>
            <a:chOff x="4703381" y="1208341"/>
            <a:chExt cx="2002155" cy="2573020"/>
          </a:xfrm>
        </p:grpSpPr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12843" y="1286585"/>
              <a:ext cx="1982978" cy="248531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708144" y="1213103"/>
              <a:ext cx="1992630" cy="2563495"/>
            </a:xfrm>
            <a:custGeom>
              <a:avLst/>
              <a:gdLst/>
              <a:ahLst/>
              <a:cxnLst/>
              <a:rect l="l" t="t" r="r" b="b"/>
              <a:pathLst>
                <a:path w="1992629" h="2563495">
                  <a:moveTo>
                    <a:pt x="0" y="2563495"/>
                  </a:moveTo>
                  <a:lnTo>
                    <a:pt x="1992502" y="2563495"/>
                  </a:lnTo>
                  <a:lnTo>
                    <a:pt x="1992502" y="0"/>
                  </a:lnTo>
                  <a:lnTo>
                    <a:pt x="0" y="0"/>
                  </a:lnTo>
                  <a:lnTo>
                    <a:pt x="0" y="2563495"/>
                  </a:lnTo>
                  <a:close/>
                </a:path>
              </a:pathLst>
            </a:custGeom>
            <a:ln w="9525">
              <a:solidFill>
                <a:srgbClr val="8A8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00673" y="3283724"/>
            <a:ext cx="2751455" cy="1471295"/>
          </a:xfrm>
          <a:custGeom>
            <a:avLst/>
            <a:gdLst/>
            <a:ahLst/>
            <a:cxnLst/>
            <a:rect l="l" t="t" r="r" b="b"/>
            <a:pathLst>
              <a:path w="2751454" h="1471295">
                <a:moveTo>
                  <a:pt x="2751074" y="0"/>
                </a:moveTo>
                <a:lnTo>
                  <a:pt x="0" y="0"/>
                </a:lnTo>
                <a:lnTo>
                  <a:pt x="0" y="1471167"/>
                </a:lnTo>
                <a:lnTo>
                  <a:pt x="2751074" y="1471167"/>
                </a:lnTo>
                <a:lnTo>
                  <a:pt x="2751074" y="0"/>
                </a:lnTo>
                <a:close/>
              </a:path>
            </a:pathLst>
          </a:custGeom>
          <a:solidFill>
            <a:srgbClr val="92D05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12838" y="3283724"/>
            <a:ext cx="4937760" cy="1471295"/>
          </a:xfrm>
          <a:custGeom>
            <a:avLst/>
            <a:gdLst/>
            <a:ahLst/>
            <a:cxnLst/>
            <a:rect l="l" t="t" r="r" b="b"/>
            <a:pathLst>
              <a:path w="4937760" h="1471295">
                <a:moveTo>
                  <a:pt x="4937633" y="0"/>
                </a:moveTo>
                <a:lnTo>
                  <a:pt x="0" y="0"/>
                </a:lnTo>
                <a:lnTo>
                  <a:pt x="0" y="1471167"/>
                </a:lnTo>
                <a:lnTo>
                  <a:pt x="4937633" y="1471167"/>
                </a:lnTo>
                <a:lnTo>
                  <a:pt x="4937633" y="0"/>
                </a:lnTo>
                <a:close/>
              </a:path>
            </a:pathLst>
          </a:custGeom>
          <a:solidFill>
            <a:srgbClr val="FFC0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52829" y="271017"/>
            <a:ext cx="705297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ОСНОВНЫЕ</a:t>
            </a:r>
            <a:r>
              <a:rPr spc="-114" dirty="0"/>
              <a:t> </a:t>
            </a:r>
            <a:r>
              <a:rPr dirty="0"/>
              <a:t>АКЦЕНТЫ</a:t>
            </a:r>
            <a:r>
              <a:rPr spc="-90" dirty="0"/>
              <a:t> </a:t>
            </a:r>
            <a:r>
              <a:rPr dirty="0"/>
              <a:t>ПРАВИЛ</a:t>
            </a:r>
            <a:r>
              <a:rPr spc="-75" dirty="0"/>
              <a:t> </a:t>
            </a:r>
            <a:r>
              <a:rPr spc="-10" dirty="0"/>
              <a:t>ПРОВЕДЕНИЯ</a:t>
            </a:r>
          </a:p>
          <a:p>
            <a:pPr algn="ctr">
              <a:lnSpc>
                <a:spcPct val="100000"/>
              </a:lnSpc>
            </a:pPr>
            <a:r>
              <a:rPr spc="-10" dirty="0"/>
              <a:t>МЕРОПРИЯТИЙ</a:t>
            </a:r>
            <a:r>
              <a:rPr spc="-55" dirty="0"/>
              <a:t> </a:t>
            </a:r>
            <a:r>
              <a:rPr dirty="0"/>
              <a:t>ПО</a:t>
            </a:r>
            <a:r>
              <a:rPr spc="-65" dirty="0"/>
              <a:t> </a:t>
            </a:r>
            <a:r>
              <a:rPr dirty="0"/>
              <a:t>ОЦЕНКЕ</a:t>
            </a:r>
            <a:r>
              <a:rPr spc="-80" dirty="0"/>
              <a:t> </a:t>
            </a:r>
            <a:r>
              <a:rPr dirty="0"/>
              <a:t>КАЧЕСТВА</a:t>
            </a:r>
            <a:r>
              <a:rPr spc="-30" dirty="0"/>
              <a:t> </a:t>
            </a:r>
            <a:r>
              <a:rPr spc="-10" dirty="0" smtClean="0"/>
              <a:t>ОБРАЗОВАНИЯ</a:t>
            </a:r>
            <a:r>
              <a:rPr lang="ru-RU" spc="-10" dirty="0" smtClean="0"/>
              <a:t> (ВПР)</a:t>
            </a:r>
            <a:endParaRPr spc="-10" dirty="0"/>
          </a:p>
        </p:txBody>
      </p:sp>
      <p:sp>
        <p:nvSpPr>
          <p:cNvPr id="5" name="object 5"/>
          <p:cNvSpPr txBox="1"/>
          <p:nvPr/>
        </p:nvSpPr>
        <p:spPr>
          <a:xfrm>
            <a:off x="876096" y="821563"/>
            <a:ext cx="7047230" cy="2298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88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433C63"/>
                </a:solidFill>
                <a:latin typeface="Arial"/>
                <a:cs typeface="Arial"/>
              </a:rPr>
              <a:t>(постановление</a:t>
            </a:r>
            <a:r>
              <a:rPr sz="1200" b="1" i="1" spc="-4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433C63"/>
                </a:solidFill>
                <a:latin typeface="Arial"/>
                <a:cs typeface="Arial"/>
              </a:rPr>
              <a:t>Правительства</a:t>
            </a:r>
            <a:r>
              <a:rPr sz="1200" b="1" i="1" spc="-4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433C63"/>
                </a:solidFill>
                <a:latin typeface="Arial"/>
                <a:cs typeface="Arial"/>
              </a:rPr>
              <a:t>Российской</a:t>
            </a:r>
            <a:r>
              <a:rPr sz="1200" b="1" i="1" spc="-4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433C63"/>
                </a:solidFill>
                <a:latin typeface="Arial"/>
                <a:cs typeface="Arial"/>
              </a:rPr>
              <a:t>Федерации</a:t>
            </a:r>
            <a:r>
              <a:rPr sz="1200" b="1" i="1" spc="-5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433C63"/>
                </a:solidFill>
                <a:latin typeface="Arial"/>
                <a:cs typeface="Arial"/>
              </a:rPr>
              <a:t>от</a:t>
            </a:r>
            <a:r>
              <a:rPr sz="1200" b="1" i="1" spc="-1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433C63"/>
                </a:solidFill>
                <a:latin typeface="Arial"/>
                <a:cs typeface="Arial"/>
              </a:rPr>
              <a:t>30.04.2024</a:t>
            </a:r>
            <a:r>
              <a:rPr sz="1200" b="1" i="1" spc="-7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433C63"/>
                </a:solidFill>
                <a:latin typeface="Arial"/>
                <a:cs typeface="Arial"/>
              </a:rPr>
              <a:t>№</a:t>
            </a:r>
            <a:r>
              <a:rPr sz="1200" b="1" i="1" spc="-3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200" b="1" i="1" spc="-20" dirty="0">
                <a:solidFill>
                  <a:srgbClr val="433C63"/>
                </a:solidFill>
                <a:latin typeface="Arial"/>
                <a:cs typeface="Arial"/>
              </a:rPr>
              <a:t>556)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70"/>
              </a:spcBef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ОПРЕДЕЛЕН</a:t>
            </a:r>
            <a:r>
              <a:rPr sz="1000" b="1" spc="-3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ПЕРЕЧЕНЬ</a:t>
            </a:r>
            <a:r>
              <a:rPr sz="1000" b="1" spc="-3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И</a:t>
            </a:r>
            <a:r>
              <a:rPr sz="1000" b="1" spc="-3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ПОРЯДОК</a:t>
            </a:r>
            <a:r>
              <a:rPr sz="1000" b="1" spc="-4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ПРОВЕДЕНИЯ</a:t>
            </a:r>
            <a:r>
              <a:rPr sz="1000" b="1" spc="-2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МЕРОПРИЯТИЙ;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ОБЯЗАТЕЛЬНОЕ</a:t>
            </a:r>
            <a:r>
              <a:rPr sz="1000" b="1" spc="-2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ВКЛЮЧЕНИЕ</a:t>
            </a:r>
            <a:r>
              <a:rPr sz="1000" b="1" spc="-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В</a:t>
            </a:r>
            <a:r>
              <a:rPr sz="1000" b="1" spc="-5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РАСПИСАНИЕ</a:t>
            </a:r>
            <a:r>
              <a:rPr sz="1000" b="1" spc="-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УЧЕБНЫХ</a:t>
            </a:r>
            <a:r>
              <a:rPr sz="1000" b="1" spc="-4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ЗАНЯТИЙ;</a:t>
            </a:r>
            <a:endParaRPr sz="1000" dirty="0">
              <a:latin typeface="Arial"/>
              <a:cs typeface="Arial"/>
            </a:endParaRPr>
          </a:p>
          <a:p>
            <a:pPr marL="12700" marR="505459">
              <a:lnSpc>
                <a:spcPct val="100000"/>
              </a:lnSpc>
              <a:spcBef>
                <a:spcPts val="705"/>
              </a:spcBef>
            </a:pP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ВОЗМОЖНОСТЬ</a:t>
            </a:r>
            <a:r>
              <a:rPr sz="1000" b="1" spc="-6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ИСПОЛЬЗОВАТЬ</a:t>
            </a:r>
            <a:r>
              <a:rPr sz="1000" b="1" spc="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РЕЗУЛЬТАТЫ</a:t>
            </a:r>
            <a:r>
              <a:rPr sz="1000" b="1" spc="-2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В</a:t>
            </a:r>
            <a:r>
              <a:rPr sz="1000" b="1" spc="-5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КАЧЕСТВЕ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ТЕКУЩЕГО</a:t>
            </a:r>
            <a:r>
              <a:rPr sz="1000" b="1" spc="-4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КОНТРОЛЯ</a:t>
            </a:r>
            <a:r>
              <a:rPr sz="1000" b="1" spc="-4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УСПЕВАЕМОСТИ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И</a:t>
            </a:r>
            <a:r>
              <a:rPr sz="1000" b="1" spc="-2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ПРОМЕЖУТОЧНОЙ</a:t>
            </a:r>
            <a:r>
              <a:rPr sz="1000" b="1" spc="-1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АТТЕСТАЦИИ</a:t>
            </a:r>
            <a:r>
              <a:rPr sz="1000" b="1" spc="3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ОБУЧАЮЩИХСЯ;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ОРГАНИЗАЦИЮ</a:t>
            </a:r>
            <a:r>
              <a:rPr sz="1000" b="1" spc="4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ПРОВЕДЕНИЯ</a:t>
            </a:r>
            <a:r>
              <a:rPr sz="1000" b="1" spc="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И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МЕТОДИЧЕСКОЕ</a:t>
            </a:r>
            <a:r>
              <a:rPr sz="1000" b="1" spc="-3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ОБЕСПЕЧЕНИЕ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 ОСУЩЕСТВЛЯЕТ</a:t>
            </a:r>
            <a:r>
              <a:rPr sz="1000" b="1" spc="2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РОСОБРНАДЗОР;</a:t>
            </a:r>
            <a:endParaRPr sz="1000" dirty="0">
              <a:latin typeface="Arial"/>
              <a:cs typeface="Arial"/>
            </a:endParaRPr>
          </a:p>
          <a:p>
            <a:pPr marL="12700" marR="17780">
              <a:lnSpc>
                <a:spcPct val="100000"/>
              </a:lnSpc>
              <a:spcBef>
                <a:spcPts val="700"/>
              </a:spcBef>
            </a:pP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УТВЕРЖДЕНИЕ РОСОБРНАДЗОРОМ</a:t>
            </a:r>
            <a:r>
              <a:rPr sz="1000" b="1" spc="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СРОКОВ</a:t>
            </a:r>
            <a:r>
              <a:rPr sz="1000" b="1" spc="-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ПРОВЕДЕНИЯ</a:t>
            </a:r>
            <a:r>
              <a:rPr sz="1000" b="1" spc="1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МЕРОПРИЯТИЙ -</a:t>
            </a:r>
            <a:r>
              <a:rPr sz="1000" b="1" spc="-2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НЕ</a:t>
            </a:r>
            <a:r>
              <a:rPr sz="1000" b="1" spc="-1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ПОЗДНЕЕ</a:t>
            </a:r>
            <a:r>
              <a:rPr sz="1000" b="1" spc="-1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ЧЕМ</a:t>
            </a:r>
            <a:r>
              <a:rPr sz="1000" b="1" spc="-1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ЗА</a:t>
            </a:r>
            <a:r>
              <a:rPr sz="1000" b="1" spc="-1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3</a:t>
            </a:r>
            <a:r>
              <a:rPr sz="1000" b="1" spc="-4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МЕСЯЦА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ДО</a:t>
            </a:r>
            <a:r>
              <a:rPr sz="1000" b="1" spc="-5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НАЧАЛА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УЧЕБНОГО</a:t>
            </a:r>
            <a:r>
              <a:rPr sz="1000" b="1" spc="-4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433C63"/>
                </a:solidFill>
                <a:latin typeface="Arial"/>
                <a:cs typeface="Arial"/>
              </a:rPr>
              <a:t>ГОДА;</a:t>
            </a: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10"/>
              </a:spcBef>
            </a:pP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ВОЗМОЖНОСТЬ</a:t>
            </a:r>
            <a:r>
              <a:rPr sz="1000" b="1" spc="-4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ПРОВЕДЕНИЯ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 ВПР</a:t>
            </a:r>
            <a:r>
              <a:rPr sz="1000" b="1" spc="-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В</a:t>
            </a:r>
            <a:r>
              <a:rPr sz="1000" b="1" spc="-3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ПОРЯДКЕ,</a:t>
            </a:r>
            <a:r>
              <a:rPr sz="1000" b="1" spc="-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ПРИНЯТОМ</a:t>
            </a:r>
            <a:r>
              <a:rPr sz="1000" b="1" spc="-3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ОИВ,</a:t>
            </a:r>
            <a:r>
              <a:rPr sz="1000" b="1" spc="-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ФОИВ,</a:t>
            </a:r>
            <a:r>
              <a:rPr sz="1000" b="1" spc="-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АДМИНИСТРАЦИЕЙ</a:t>
            </a:r>
            <a:r>
              <a:rPr sz="1000" b="1" spc="3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ФЕДЕРАЛЬНОЙ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ТЕРРИТОРИИ</a:t>
            </a:r>
            <a:r>
              <a:rPr sz="1000" b="1" spc="-4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«СИРИУС»,</a:t>
            </a:r>
            <a:r>
              <a:rPr sz="1000" b="1" spc="-4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ПРИ</a:t>
            </a:r>
            <a:r>
              <a:rPr sz="1000" b="1" spc="-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СОГЛАСОВАНИИ</a:t>
            </a:r>
            <a:r>
              <a:rPr sz="1000" b="1" spc="1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33C63"/>
                </a:solidFill>
                <a:latin typeface="Arial"/>
                <a:cs typeface="Arial"/>
              </a:rPr>
              <a:t>С</a:t>
            </a:r>
            <a:r>
              <a:rPr sz="1000" b="1" spc="-4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433C63"/>
                </a:solidFill>
                <a:latin typeface="Arial"/>
                <a:cs typeface="Arial"/>
              </a:rPr>
              <a:t>РОСОБРНАДЗОРОМ.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2838" y="3283724"/>
            <a:ext cx="4937760" cy="1367682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346710">
              <a:lnSpc>
                <a:spcPct val="100000"/>
              </a:lnSpc>
              <a:spcBef>
                <a:spcPts val="1005"/>
              </a:spcBef>
            </a:pP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900" b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МЕРОПРИЯТИЯХ</a:t>
            </a:r>
            <a:r>
              <a:rPr sz="9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НЕ</a:t>
            </a:r>
            <a:r>
              <a:rPr sz="9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ПРИНИМАЮТ</a:t>
            </a:r>
            <a:r>
              <a:rPr sz="9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УЧАСТИЕ</a:t>
            </a:r>
            <a:r>
              <a:rPr sz="900" b="1" spc="-10" dirty="0">
                <a:solidFill>
                  <a:srgbClr val="FF0000"/>
                </a:solidFill>
                <a:latin typeface="Arial"/>
                <a:cs typeface="Arial"/>
              </a:rPr>
              <a:t> ОБУЧАЮЩИЕСЯ:</a:t>
            </a:r>
            <a:endParaRPr sz="900" dirty="0">
              <a:latin typeface="Arial"/>
              <a:cs typeface="Arial"/>
            </a:endParaRPr>
          </a:p>
          <a:p>
            <a:pPr marL="346710">
              <a:lnSpc>
                <a:spcPct val="100000"/>
              </a:lnSpc>
              <a:spcBef>
                <a:spcPts val="905"/>
              </a:spcBef>
            </a:pPr>
            <a:r>
              <a:rPr sz="900" b="1" spc="-10" dirty="0" smtClean="0">
                <a:solidFill>
                  <a:srgbClr val="FF0000"/>
                </a:solidFill>
                <a:latin typeface="Arial"/>
                <a:cs typeface="Arial"/>
              </a:rPr>
              <a:t>1-</a:t>
            </a:r>
            <a:r>
              <a:rPr sz="900" b="1" dirty="0" smtClean="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lang="ru-RU" sz="900" b="1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ru-RU" sz="900" b="1" spc="-10" dirty="0" smtClean="0">
                <a:solidFill>
                  <a:srgbClr val="FF0000"/>
                </a:solidFill>
                <a:latin typeface="Arial"/>
                <a:cs typeface="Arial"/>
              </a:rPr>
              <a:t> 9 и 11 классов</a:t>
            </a:r>
            <a:r>
              <a:rPr sz="900" b="1" spc="-10" dirty="0" smtClean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900" dirty="0">
              <a:latin typeface="Arial"/>
              <a:cs typeface="Arial"/>
            </a:endParaRPr>
          </a:p>
          <a:p>
            <a:pPr marL="346710" marR="381635">
              <a:lnSpc>
                <a:spcPct val="100000"/>
              </a:lnSpc>
              <a:spcBef>
                <a:spcPts val="395"/>
              </a:spcBef>
            </a:pP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учреждений</a:t>
            </a:r>
            <a:r>
              <a:rPr sz="9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закрытого</a:t>
            </a:r>
            <a:r>
              <a:rPr sz="9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типа,</a:t>
            </a:r>
            <a:r>
              <a:rPr sz="9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учреждений</a:t>
            </a:r>
            <a:r>
              <a:rPr sz="9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исполняющих</a:t>
            </a:r>
            <a:r>
              <a:rPr sz="9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наказание</a:t>
            </a:r>
            <a:r>
              <a:rPr sz="9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9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spc="-20" dirty="0">
                <a:solidFill>
                  <a:srgbClr val="FF0000"/>
                </a:solidFill>
                <a:latin typeface="Arial"/>
                <a:cs typeface="Arial"/>
              </a:rPr>
              <a:t>виде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лишения</a:t>
            </a:r>
            <a:r>
              <a:rPr sz="9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0000"/>
                </a:solidFill>
                <a:latin typeface="Arial"/>
                <a:cs typeface="Arial"/>
              </a:rPr>
              <a:t>свободы;</a:t>
            </a:r>
            <a:endParaRPr sz="900" dirty="0">
              <a:latin typeface="Arial"/>
              <a:cs typeface="Arial"/>
            </a:endParaRPr>
          </a:p>
          <a:p>
            <a:pPr marL="346710">
              <a:lnSpc>
                <a:spcPct val="100000"/>
              </a:lnSpc>
              <a:spcBef>
                <a:spcPts val="409"/>
              </a:spcBef>
            </a:pP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ОО,</a:t>
            </a:r>
            <a:r>
              <a:rPr sz="9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находящихся</a:t>
            </a:r>
            <a:r>
              <a:rPr sz="9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9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ведении</a:t>
            </a:r>
            <a:r>
              <a:rPr sz="9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силовых</a:t>
            </a:r>
            <a:r>
              <a:rPr sz="9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структур</a:t>
            </a:r>
            <a:r>
              <a:rPr sz="900" b="1" spc="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(ч.</a:t>
            </a:r>
            <a:r>
              <a:rPr sz="9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sz="9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ст.</a:t>
            </a:r>
            <a:r>
              <a:rPr sz="9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81</a:t>
            </a:r>
            <a:r>
              <a:rPr sz="9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0000"/>
                </a:solidFill>
                <a:latin typeface="Arial"/>
                <a:cs typeface="Arial"/>
              </a:rPr>
              <a:t>273-</a:t>
            </a:r>
            <a:r>
              <a:rPr sz="900" b="1" spc="-20" dirty="0">
                <a:solidFill>
                  <a:srgbClr val="FF0000"/>
                </a:solidFill>
                <a:latin typeface="Arial"/>
                <a:cs typeface="Arial"/>
              </a:rPr>
              <a:t>ФЗ);</a:t>
            </a:r>
            <a:endParaRPr sz="900" dirty="0">
              <a:latin typeface="Arial"/>
              <a:cs typeface="Arial"/>
            </a:endParaRPr>
          </a:p>
          <a:p>
            <a:pPr marL="346710">
              <a:lnSpc>
                <a:spcPct val="100000"/>
              </a:lnSpc>
              <a:spcBef>
                <a:spcPts val="395"/>
              </a:spcBef>
            </a:pP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ОО,</a:t>
            </a:r>
            <a:r>
              <a:rPr sz="9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расположенных</a:t>
            </a:r>
            <a:r>
              <a:rPr sz="9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на</a:t>
            </a:r>
            <a:r>
              <a:rPr sz="9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территории</a:t>
            </a:r>
            <a:r>
              <a:rPr sz="900" b="1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Военного</a:t>
            </a:r>
            <a:r>
              <a:rPr sz="9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0000"/>
                </a:solidFill>
                <a:latin typeface="Arial"/>
                <a:cs typeface="Arial"/>
              </a:rPr>
              <a:t>инновационного</a:t>
            </a:r>
            <a:r>
              <a:rPr sz="9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0000"/>
                </a:solidFill>
                <a:latin typeface="Arial"/>
                <a:cs typeface="Arial"/>
              </a:rPr>
              <a:t>технополиса</a:t>
            </a:r>
            <a:endParaRPr sz="900" dirty="0">
              <a:latin typeface="Arial"/>
              <a:cs typeface="Arial"/>
            </a:endParaRPr>
          </a:p>
          <a:p>
            <a:pPr marL="346710">
              <a:lnSpc>
                <a:spcPct val="100000"/>
              </a:lnSpc>
            </a:pP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«Эра»</a:t>
            </a:r>
            <a:r>
              <a:rPr sz="9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Минобороны</a:t>
            </a:r>
            <a:r>
              <a:rPr sz="900" b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0000"/>
                </a:solidFill>
                <a:latin typeface="Arial"/>
                <a:cs typeface="Arial"/>
              </a:rPr>
              <a:t>России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25893" y="1316608"/>
            <a:ext cx="64769" cy="128905"/>
          </a:xfrm>
          <a:custGeom>
            <a:avLst/>
            <a:gdLst/>
            <a:ahLst/>
            <a:cxnLst/>
            <a:rect l="l" t="t" r="r" b="b"/>
            <a:pathLst>
              <a:path w="64770" h="128905">
                <a:moveTo>
                  <a:pt x="0" y="0"/>
                </a:moveTo>
                <a:lnTo>
                  <a:pt x="0" y="128904"/>
                </a:lnTo>
                <a:lnTo>
                  <a:pt x="64490" y="64515"/>
                </a:lnTo>
                <a:lnTo>
                  <a:pt x="0" y="0"/>
                </a:lnTo>
                <a:close/>
              </a:path>
            </a:pathLst>
          </a:custGeom>
          <a:solidFill>
            <a:srgbClr val="433C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900673" y="3283724"/>
            <a:ext cx="2751455" cy="147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0"/>
              </a:spcBef>
            </a:pPr>
            <a:endParaRPr sz="900">
              <a:latin typeface="Times New Roman"/>
              <a:cs typeface="Times New Roman"/>
            </a:endParaRPr>
          </a:p>
          <a:p>
            <a:pPr marL="100965" marR="115570">
              <a:lnSpc>
                <a:spcPct val="100000"/>
              </a:lnSpc>
              <a:spcBef>
                <a:spcPts val="5"/>
              </a:spcBef>
            </a:pPr>
            <a:r>
              <a:rPr sz="900" b="1" spc="-10" dirty="0">
                <a:solidFill>
                  <a:srgbClr val="433C63"/>
                </a:solidFill>
                <a:latin typeface="Arial"/>
                <a:cs typeface="Arial"/>
              </a:rPr>
              <a:t>ОБУЧАЮЩИЕСЯ</a:t>
            </a:r>
            <a:r>
              <a:rPr sz="900" b="1" spc="1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433C63"/>
                </a:solidFill>
                <a:latin typeface="Arial"/>
                <a:cs typeface="Arial"/>
              </a:rPr>
              <a:t>С</a:t>
            </a:r>
            <a:r>
              <a:rPr sz="900" b="1" spc="1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433C63"/>
                </a:solidFill>
                <a:latin typeface="Arial"/>
                <a:cs typeface="Arial"/>
              </a:rPr>
              <a:t>ОВЗ </a:t>
            </a:r>
            <a:r>
              <a:rPr sz="900" b="1" spc="-10" dirty="0">
                <a:solidFill>
                  <a:srgbClr val="433C63"/>
                </a:solidFill>
                <a:latin typeface="Arial"/>
                <a:cs typeface="Arial"/>
              </a:rPr>
              <a:t>ПРИНИМАЮТ </a:t>
            </a:r>
            <a:r>
              <a:rPr sz="900" b="1" dirty="0">
                <a:solidFill>
                  <a:srgbClr val="433C63"/>
                </a:solidFill>
                <a:latin typeface="Arial"/>
                <a:cs typeface="Arial"/>
              </a:rPr>
              <a:t>УЧАСТИЕ</a:t>
            </a:r>
            <a:r>
              <a:rPr sz="900" b="1" spc="-2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433C63"/>
                </a:solidFill>
                <a:latin typeface="Arial"/>
                <a:cs typeface="Arial"/>
              </a:rPr>
              <a:t>В</a:t>
            </a:r>
            <a:r>
              <a:rPr sz="900" b="1" spc="-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433C63"/>
                </a:solidFill>
                <a:latin typeface="Arial"/>
                <a:cs typeface="Arial"/>
              </a:rPr>
              <a:t>МЕРОПРИЯТИЯХ</a:t>
            </a:r>
            <a:r>
              <a:rPr sz="900" b="1" spc="-2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433C63"/>
                </a:solidFill>
                <a:latin typeface="Arial"/>
                <a:cs typeface="Arial"/>
              </a:rPr>
              <a:t>ПО</a:t>
            </a:r>
            <a:r>
              <a:rPr sz="900" b="1" spc="-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433C63"/>
                </a:solidFill>
                <a:latin typeface="Arial"/>
                <a:cs typeface="Arial"/>
              </a:rPr>
              <a:t>РЕШЕНИЮ </a:t>
            </a:r>
            <a:r>
              <a:rPr sz="900" b="1" dirty="0">
                <a:solidFill>
                  <a:srgbClr val="433C63"/>
                </a:solidFill>
                <a:latin typeface="Arial"/>
                <a:cs typeface="Arial"/>
              </a:rPr>
              <a:t>ОО</a:t>
            </a:r>
            <a:r>
              <a:rPr sz="900" b="1" spc="-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433C63"/>
                </a:solidFill>
                <a:latin typeface="Arial"/>
                <a:cs typeface="Arial"/>
              </a:rPr>
              <a:t>И</a:t>
            </a:r>
            <a:r>
              <a:rPr sz="900" b="1" spc="-2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433C63"/>
                </a:solidFill>
                <a:latin typeface="Arial"/>
                <a:cs typeface="Arial"/>
              </a:rPr>
              <a:t>С</a:t>
            </a:r>
            <a:r>
              <a:rPr sz="900" b="1" spc="-2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433C63"/>
                </a:solidFill>
                <a:latin typeface="Arial"/>
                <a:cs typeface="Arial"/>
              </a:rPr>
              <a:t>СОГЛАСИЯ</a:t>
            </a:r>
            <a:r>
              <a:rPr sz="900" b="1" spc="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433C63"/>
                </a:solidFill>
                <a:latin typeface="Arial"/>
                <a:cs typeface="Arial"/>
              </a:rPr>
              <a:t>РОДИТЕЛЕЙ,</a:t>
            </a:r>
            <a:r>
              <a:rPr sz="900" b="1" spc="-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433C63"/>
                </a:solidFill>
                <a:latin typeface="Arial"/>
                <a:cs typeface="Arial"/>
              </a:rPr>
              <a:t>С</a:t>
            </a:r>
            <a:r>
              <a:rPr sz="900" b="1" spc="-20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433C63"/>
                </a:solidFill>
                <a:latin typeface="Arial"/>
                <a:cs typeface="Arial"/>
              </a:rPr>
              <a:t>УЧЕТОМ СОСТОЯНИЯ</a:t>
            </a:r>
            <a:r>
              <a:rPr sz="900" b="1" spc="25" dirty="0">
                <a:solidFill>
                  <a:srgbClr val="433C63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433C63"/>
                </a:solidFill>
                <a:latin typeface="Arial"/>
                <a:cs typeface="Arial"/>
              </a:rPr>
              <a:t>ЗДОРОВЬЯ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25893" y="1558671"/>
            <a:ext cx="64769" cy="128905"/>
          </a:xfrm>
          <a:custGeom>
            <a:avLst/>
            <a:gdLst/>
            <a:ahLst/>
            <a:cxnLst/>
            <a:rect l="l" t="t" r="r" b="b"/>
            <a:pathLst>
              <a:path w="64770" h="128905">
                <a:moveTo>
                  <a:pt x="0" y="0"/>
                </a:moveTo>
                <a:lnTo>
                  <a:pt x="0" y="128904"/>
                </a:lnTo>
                <a:lnTo>
                  <a:pt x="64490" y="64388"/>
                </a:lnTo>
                <a:lnTo>
                  <a:pt x="0" y="0"/>
                </a:lnTo>
                <a:close/>
              </a:path>
            </a:pathLst>
          </a:custGeom>
          <a:solidFill>
            <a:srgbClr val="433C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893" y="1797304"/>
            <a:ext cx="64769" cy="129539"/>
          </a:xfrm>
          <a:custGeom>
            <a:avLst/>
            <a:gdLst/>
            <a:ahLst/>
            <a:cxnLst/>
            <a:rect l="l" t="t" r="r" b="b"/>
            <a:pathLst>
              <a:path w="64770" h="129539">
                <a:moveTo>
                  <a:pt x="0" y="0"/>
                </a:moveTo>
                <a:lnTo>
                  <a:pt x="0" y="129032"/>
                </a:lnTo>
                <a:lnTo>
                  <a:pt x="64490" y="64516"/>
                </a:lnTo>
                <a:lnTo>
                  <a:pt x="0" y="0"/>
                </a:lnTo>
                <a:close/>
              </a:path>
            </a:pathLst>
          </a:custGeom>
          <a:solidFill>
            <a:srgbClr val="433C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5893" y="2187320"/>
            <a:ext cx="64769" cy="128905"/>
          </a:xfrm>
          <a:custGeom>
            <a:avLst/>
            <a:gdLst/>
            <a:ahLst/>
            <a:cxnLst/>
            <a:rect l="l" t="t" r="r" b="b"/>
            <a:pathLst>
              <a:path w="64770" h="128905">
                <a:moveTo>
                  <a:pt x="0" y="0"/>
                </a:moveTo>
                <a:lnTo>
                  <a:pt x="0" y="128905"/>
                </a:lnTo>
                <a:lnTo>
                  <a:pt x="64490" y="64389"/>
                </a:lnTo>
                <a:lnTo>
                  <a:pt x="0" y="0"/>
                </a:lnTo>
                <a:close/>
              </a:path>
            </a:pathLst>
          </a:custGeom>
          <a:solidFill>
            <a:srgbClr val="433C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5893" y="2419223"/>
            <a:ext cx="64769" cy="129539"/>
          </a:xfrm>
          <a:custGeom>
            <a:avLst/>
            <a:gdLst/>
            <a:ahLst/>
            <a:cxnLst/>
            <a:rect l="l" t="t" r="r" b="b"/>
            <a:pathLst>
              <a:path w="64770" h="129539">
                <a:moveTo>
                  <a:pt x="0" y="0"/>
                </a:moveTo>
                <a:lnTo>
                  <a:pt x="0" y="129031"/>
                </a:lnTo>
                <a:lnTo>
                  <a:pt x="64490" y="64515"/>
                </a:lnTo>
                <a:lnTo>
                  <a:pt x="0" y="0"/>
                </a:lnTo>
                <a:close/>
              </a:path>
            </a:pathLst>
          </a:custGeom>
          <a:solidFill>
            <a:srgbClr val="433C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893" y="2822701"/>
            <a:ext cx="64769" cy="128905"/>
          </a:xfrm>
          <a:custGeom>
            <a:avLst/>
            <a:gdLst/>
            <a:ahLst/>
            <a:cxnLst/>
            <a:rect l="l" t="t" r="r" b="b"/>
            <a:pathLst>
              <a:path w="64770" h="128905">
                <a:moveTo>
                  <a:pt x="0" y="0"/>
                </a:moveTo>
                <a:lnTo>
                  <a:pt x="0" y="128905"/>
                </a:lnTo>
                <a:lnTo>
                  <a:pt x="64490" y="64389"/>
                </a:lnTo>
                <a:lnTo>
                  <a:pt x="0" y="0"/>
                </a:lnTo>
                <a:close/>
              </a:path>
            </a:pathLst>
          </a:custGeom>
          <a:solidFill>
            <a:srgbClr val="433C6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08368" y="3322789"/>
            <a:ext cx="463080" cy="463080"/>
          </a:xfrm>
          <a:prstGeom prst="rect">
            <a:avLst/>
          </a:prstGeom>
        </p:spPr>
      </p:pic>
      <p:sp>
        <p:nvSpPr>
          <p:cNvPr id="15" name="object 15"/>
          <p:cNvSpPr/>
          <p:nvPr/>
        </p:nvSpPr>
        <p:spPr>
          <a:xfrm>
            <a:off x="911225" y="3694810"/>
            <a:ext cx="45720" cy="788035"/>
          </a:xfrm>
          <a:custGeom>
            <a:avLst/>
            <a:gdLst/>
            <a:ahLst/>
            <a:cxnLst/>
            <a:rect l="l" t="t" r="r" b="b"/>
            <a:pathLst>
              <a:path w="45719" h="788035">
                <a:moveTo>
                  <a:pt x="45720" y="742238"/>
                </a:moveTo>
                <a:lnTo>
                  <a:pt x="0" y="696518"/>
                </a:lnTo>
                <a:lnTo>
                  <a:pt x="0" y="787958"/>
                </a:lnTo>
                <a:lnTo>
                  <a:pt x="45720" y="742238"/>
                </a:lnTo>
                <a:close/>
              </a:path>
              <a:path w="45719" h="788035">
                <a:moveTo>
                  <a:pt x="45720" y="547687"/>
                </a:moveTo>
                <a:lnTo>
                  <a:pt x="0" y="501967"/>
                </a:lnTo>
                <a:lnTo>
                  <a:pt x="0" y="593407"/>
                </a:lnTo>
                <a:lnTo>
                  <a:pt x="45720" y="547687"/>
                </a:lnTo>
                <a:close/>
              </a:path>
              <a:path w="45719" h="788035">
                <a:moveTo>
                  <a:pt x="45720" y="244182"/>
                </a:moveTo>
                <a:lnTo>
                  <a:pt x="0" y="198462"/>
                </a:lnTo>
                <a:lnTo>
                  <a:pt x="0" y="289902"/>
                </a:lnTo>
                <a:lnTo>
                  <a:pt x="45720" y="244182"/>
                </a:lnTo>
                <a:close/>
              </a:path>
              <a:path w="45719" h="788035">
                <a:moveTo>
                  <a:pt x="45720" y="45720"/>
                </a:moveTo>
                <a:lnTo>
                  <a:pt x="0" y="0"/>
                </a:lnTo>
                <a:lnTo>
                  <a:pt x="0" y="91440"/>
                </a:lnTo>
                <a:lnTo>
                  <a:pt x="45720" y="4572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24280" marR="5080" indent="-121158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423C67"/>
                </a:solidFill>
              </a:rPr>
              <a:t>СРОКИ</a:t>
            </a:r>
            <a:r>
              <a:rPr spc="-75" dirty="0">
                <a:solidFill>
                  <a:srgbClr val="423C67"/>
                </a:solidFill>
              </a:rPr>
              <a:t> </a:t>
            </a:r>
            <a:r>
              <a:rPr dirty="0">
                <a:solidFill>
                  <a:srgbClr val="423C67"/>
                </a:solidFill>
              </a:rPr>
              <a:t>ПРОВЕДЕНИЯ</a:t>
            </a:r>
            <a:r>
              <a:rPr spc="-55" dirty="0">
                <a:solidFill>
                  <a:srgbClr val="423C67"/>
                </a:solidFill>
              </a:rPr>
              <a:t> </a:t>
            </a:r>
            <a:r>
              <a:rPr dirty="0">
                <a:solidFill>
                  <a:srgbClr val="423C67"/>
                </a:solidFill>
              </a:rPr>
              <a:t>И</a:t>
            </a:r>
            <a:r>
              <a:rPr spc="-70" dirty="0">
                <a:solidFill>
                  <a:srgbClr val="423C67"/>
                </a:solidFill>
              </a:rPr>
              <a:t> </a:t>
            </a:r>
            <a:r>
              <a:rPr dirty="0">
                <a:solidFill>
                  <a:srgbClr val="423C67"/>
                </a:solidFill>
              </a:rPr>
              <a:t>ВРЕМЯ</a:t>
            </a:r>
            <a:r>
              <a:rPr spc="-70" dirty="0">
                <a:solidFill>
                  <a:srgbClr val="423C67"/>
                </a:solidFill>
              </a:rPr>
              <a:t> </a:t>
            </a:r>
            <a:r>
              <a:rPr spc="-10" dirty="0">
                <a:solidFill>
                  <a:srgbClr val="423C67"/>
                </a:solidFill>
              </a:rPr>
              <a:t>ВЫПОЛНЕНИЯ </a:t>
            </a:r>
            <a:r>
              <a:rPr dirty="0">
                <a:solidFill>
                  <a:srgbClr val="423C67"/>
                </a:solidFill>
              </a:rPr>
              <a:t>ВПР</a:t>
            </a:r>
            <a:r>
              <a:rPr spc="-10" dirty="0">
                <a:solidFill>
                  <a:srgbClr val="423C67"/>
                </a:solidFill>
              </a:rPr>
              <a:t> </a:t>
            </a:r>
            <a:r>
              <a:rPr dirty="0">
                <a:solidFill>
                  <a:srgbClr val="423C67"/>
                </a:solidFill>
              </a:rPr>
              <a:t>В</a:t>
            </a:r>
            <a:r>
              <a:rPr spc="-10" dirty="0">
                <a:solidFill>
                  <a:srgbClr val="423C67"/>
                </a:solidFill>
              </a:rPr>
              <a:t> </a:t>
            </a:r>
            <a:r>
              <a:rPr dirty="0">
                <a:solidFill>
                  <a:srgbClr val="423C67"/>
                </a:solidFill>
              </a:rPr>
              <a:t>4</a:t>
            </a:r>
            <a:r>
              <a:rPr spc="-10" dirty="0">
                <a:solidFill>
                  <a:srgbClr val="423C67"/>
                </a:solidFill>
              </a:rPr>
              <a:t> </a:t>
            </a:r>
            <a:r>
              <a:rPr dirty="0">
                <a:solidFill>
                  <a:srgbClr val="423C67"/>
                </a:solidFill>
              </a:rPr>
              <a:t>-</a:t>
            </a:r>
            <a:r>
              <a:rPr spc="-10" dirty="0">
                <a:solidFill>
                  <a:srgbClr val="423C67"/>
                </a:solidFill>
              </a:rPr>
              <a:t> </a:t>
            </a:r>
            <a:r>
              <a:rPr dirty="0">
                <a:solidFill>
                  <a:srgbClr val="423C67"/>
                </a:solidFill>
              </a:rPr>
              <a:t>8</a:t>
            </a:r>
            <a:r>
              <a:rPr spc="-5" dirty="0">
                <a:solidFill>
                  <a:srgbClr val="423C67"/>
                </a:solidFill>
              </a:rPr>
              <a:t> </a:t>
            </a:r>
            <a:r>
              <a:rPr dirty="0">
                <a:solidFill>
                  <a:srgbClr val="423C67"/>
                </a:solidFill>
              </a:rPr>
              <a:t>И</a:t>
            </a:r>
            <a:r>
              <a:rPr spc="-10" dirty="0">
                <a:solidFill>
                  <a:srgbClr val="423C67"/>
                </a:solidFill>
              </a:rPr>
              <a:t> </a:t>
            </a:r>
            <a:r>
              <a:rPr dirty="0">
                <a:solidFill>
                  <a:srgbClr val="423C67"/>
                </a:solidFill>
              </a:rPr>
              <a:t>10</a:t>
            </a:r>
            <a:r>
              <a:rPr spc="-20" dirty="0">
                <a:solidFill>
                  <a:srgbClr val="423C67"/>
                </a:solidFill>
              </a:rPr>
              <a:t> </a:t>
            </a:r>
            <a:r>
              <a:rPr spc="-10" dirty="0">
                <a:solidFill>
                  <a:srgbClr val="423C67"/>
                </a:solidFill>
              </a:rPr>
              <a:t>КЛАССАХ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6602" y="1311275"/>
          <a:ext cx="8270875" cy="1534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0725"/>
                <a:gridCol w="3740150"/>
              </a:tblGrid>
              <a:tr h="32575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200" spc="1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1200" spc="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-</a:t>
                      </a:r>
                      <a:r>
                        <a:rPr sz="1200" spc="2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8</a:t>
                      </a:r>
                      <a:r>
                        <a:rPr sz="1200" spc="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200" spc="1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10</a:t>
                      </a:r>
                      <a:r>
                        <a:rPr sz="1200" spc="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классах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29969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11.04.2025</a:t>
                      </a:r>
                      <a:r>
                        <a:rPr sz="1200" spc="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31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–</a:t>
                      </a:r>
                      <a:r>
                        <a:rPr sz="1200" spc="-1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16.05.2025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33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</a:tr>
              <a:tr h="481965">
                <a:tc>
                  <a:txBody>
                    <a:bodyPr/>
                    <a:lstStyle/>
                    <a:p>
                      <a:pPr marL="1205865" marR="212090" indent="-98933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1200" spc="-1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2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бумажном</a:t>
                      </a:r>
                      <a:r>
                        <a:rPr sz="1200" spc="-1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носителе</a:t>
                      </a:r>
                      <a:r>
                        <a:rPr sz="1200" spc="-2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1200" spc="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-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8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200" spc="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10</a:t>
                      </a:r>
                      <a:r>
                        <a:rPr sz="1200" spc="-2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классах</a:t>
                      </a:r>
                      <a:r>
                        <a:rPr sz="1200" spc="-1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1200" spc="-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предметам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1200" spc="-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основе</a:t>
                      </a:r>
                      <a:r>
                        <a:rPr sz="1200" spc="-3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случайного</a:t>
                      </a:r>
                      <a:r>
                        <a:rPr sz="1200" spc="-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выбора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3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200" spc="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5-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8 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классах</a:t>
                      </a:r>
                      <a:r>
                        <a:rPr sz="1200" spc="-1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200" spc="2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использованием</a:t>
                      </a:r>
                      <a:r>
                        <a:rPr sz="1200" spc="-2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компьютера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11.04.2025</a:t>
                      </a:r>
                      <a:r>
                        <a:rPr sz="1200" spc="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31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–</a:t>
                      </a:r>
                      <a:r>
                        <a:rPr sz="1200" spc="-2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24.04.2025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</a:tr>
              <a:tr h="3975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spc="-2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Резервный</a:t>
                      </a:r>
                      <a:r>
                        <a:rPr sz="1200" spc="-2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день</a:t>
                      </a:r>
                      <a:r>
                        <a:rPr sz="1200" spc="-1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для</a:t>
                      </a:r>
                      <a:r>
                        <a:rPr sz="1200" spc="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выполнения</a:t>
                      </a:r>
                      <a:r>
                        <a:rPr sz="1200" spc="-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2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работ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200" spc="1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использованием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2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компьютера</a:t>
                      </a:r>
                      <a:r>
                        <a:rPr sz="1200" spc="-3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200" spc="2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5</a:t>
                      </a:r>
                      <a:r>
                        <a:rPr sz="1200" spc="2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-</a:t>
                      </a:r>
                      <a:r>
                        <a:rPr sz="1200" spc="1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8</a:t>
                      </a:r>
                      <a:r>
                        <a:rPr sz="1200" spc="5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классах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200" spc="-10" dirty="0">
                          <a:solidFill>
                            <a:srgbClr val="423C67"/>
                          </a:solidFill>
                          <a:latin typeface="Microsoft Sans Serif"/>
                          <a:cs typeface="Microsoft Sans Serif"/>
                        </a:rPr>
                        <a:t>25.04.2025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35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57402" y="3389401"/>
            <a:ext cx="5457825" cy="831215"/>
          </a:xfrm>
          <a:prstGeom prst="rect">
            <a:avLst/>
          </a:prstGeom>
          <a:solidFill>
            <a:srgbClr val="B4C6E7"/>
          </a:solidFill>
          <a:ln w="9525">
            <a:solidFill>
              <a:srgbClr val="709EE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120"/>
              </a:lnSpc>
            </a:pP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На</a:t>
            </a:r>
            <a:r>
              <a:rPr sz="1800" spc="-5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выполнение</a:t>
            </a:r>
            <a:r>
              <a:rPr sz="1800" spc="-4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ВПР</a:t>
            </a:r>
            <a:r>
              <a:rPr sz="1800" spc="-4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отводится</a:t>
            </a:r>
            <a:r>
              <a:rPr sz="1800" spc="-5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один</a:t>
            </a:r>
            <a:r>
              <a:rPr sz="1800" spc="-4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423C67"/>
                </a:solidFill>
                <a:latin typeface="Microsoft Sans Serif"/>
                <a:cs typeface="Microsoft Sans Serif"/>
              </a:rPr>
              <a:t>урок</a:t>
            </a:r>
            <a:endParaRPr sz="1800">
              <a:latin typeface="Microsoft Sans Serif"/>
              <a:cs typeface="Microsoft Sans Serif"/>
            </a:endParaRPr>
          </a:p>
          <a:p>
            <a:pPr marL="48895" marR="44450" algn="ctr">
              <a:lnSpc>
                <a:spcPct val="100000"/>
              </a:lnSpc>
            </a:pPr>
            <a:r>
              <a:rPr sz="18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(продолжительностью</a:t>
            </a:r>
            <a:r>
              <a:rPr sz="1800" spc="-3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не</a:t>
            </a:r>
            <a:r>
              <a:rPr sz="1800" spc="-4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более</a:t>
            </a:r>
            <a:r>
              <a:rPr sz="1800" spc="-5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45</a:t>
            </a:r>
            <a:r>
              <a:rPr sz="1800" spc="-2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минут)</a:t>
            </a:r>
            <a:r>
              <a:rPr sz="1800" spc="-1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или</a:t>
            </a:r>
            <a:r>
              <a:rPr sz="1800" spc="-4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423C67"/>
                </a:solidFill>
                <a:latin typeface="Microsoft Sans Serif"/>
                <a:cs typeface="Microsoft Sans Serif"/>
              </a:rPr>
              <a:t>два </a:t>
            </a: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урока</a:t>
            </a:r>
            <a:r>
              <a:rPr sz="1800" spc="-2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(не</a:t>
            </a:r>
            <a:r>
              <a:rPr sz="1800" spc="-5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более</a:t>
            </a:r>
            <a:r>
              <a:rPr sz="1800" spc="-5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45</a:t>
            </a:r>
            <a:r>
              <a:rPr sz="1800" spc="-5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23C67"/>
                </a:solidFill>
                <a:latin typeface="Microsoft Sans Serif"/>
                <a:cs typeface="Microsoft Sans Serif"/>
              </a:rPr>
              <a:t>минут</a:t>
            </a:r>
            <a:r>
              <a:rPr sz="1800" spc="-3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каждый)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276911" y="3098888"/>
            <a:ext cx="1774825" cy="1412240"/>
            <a:chOff x="6276911" y="3098888"/>
            <a:chExt cx="1774825" cy="14122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15187" y="3141678"/>
              <a:ext cx="1135844" cy="1168403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281673" y="3103651"/>
              <a:ext cx="1765300" cy="1402715"/>
            </a:xfrm>
            <a:custGeom>
              <a:avLst/>
              <a:gdLst/>
              <a:ahLst/>
              <a:cxnLst/>
              <a:rect l="l" t="t" r="r" b="b"/>
              <a:pathLst>
                <a:path w="1765300" h="1402714">
                  <a:moveTo>
                    <a:pt x="0" y="1402461"/>
                  </a:moveTo>
                  <a:lnTo>
                    <a:pt x="1765300" y="1402461"/>
                  </a:lnTo>
                  <a:lnTo>
                    <a:pt x="1765300" y="0"/>
                  </a:lnTo>
                  <a:lnTo>
                    <a:pt x="0" y="0"/>
                  </a:lnTo>
                  <a:lnTo>
                    <a:pt x="0" y="1402461"/>
                  </a:lnTo>
                  <a:close/>
                </a:path>
              </a:pathLst>
            </a:custGeom>
            <a:ln w="9525">
              <a:solidFill>
                <a:srgbClr val="709EE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35783" y="223773"/>
            <a:ext cx="41141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423C67"/>
                </a:solidFill>
                <a:latin typeface="Arial"/>
                <a:cs typeface="Arial"/>
              </a:rPr>
              <a:t>ПЕРЕЧЕНЬ</a:t>
            </a:r>
            <a:r>
              <a:rPr sz="1800" b="1" spc="-100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423C67"/>
                </a:solidFill>
                <a:latin typeface="Arial"/>
                <a:cs typeface="Arial"/>
              </a:rPr>
              <a:t>УЧЕБНЫХ</a:t>
            </a:r>
            <a:r>
              <a:rPr sz="1800" b="1" spc="-95" dirty="0">
                <a:solidFill>
                  <a:srgbClr val="423C67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423C67"/>
                </a:solidFill>
                <a:latin typeface="Arial"/>
                <a:cs typeface="Arial"/>
              </a:rPr>
              <a:t>ПРЕДМЕТОВ: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06375" y="998092"/>
          <a:ext cx="2844800" cy="1690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1050"/>
                <a:gridCol w="2063750"/>
              </a:tblGrid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Состав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участников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6350">
                      <a:solidFill>
                        <a:srgbClr val="4471C4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Перечень</a:t>
                      </a:r>
                      <a:r>
                        <a:rPr sz="8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учебных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предметов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R w="6350">
                      <a:solidFill>
                        <a:srgbClr val="4471C4"/>
                      </a:solidFill>
                      <a:prstDash val="solid"/>
                    </a:lnR>
                    <a:solidFill>
                      <a:srgbClr val="4471C4"/>
                    </a:solidFill>
                  </a:tcPr>
                </a:tc>
              </a:tr>
              <a:tr h="230504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класс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(3</a:t>
                      </a:r>
                      <a:r>
                        <a:rPr sz="700" spc="5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10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предмета)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Русский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 язык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0800" marB="0">
                    <a:lnR w="6350">
                      <a:solidFill>
                        <a:srgbClr val="4471C4"/>
                      </a:solidFill>
                      <a:prstDash val="solid"/>
                    </a:lnR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2336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Математика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3975" marB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71818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Один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предметов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: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 окружающий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Microsoft Sans Serif"/>
                          <a:cs typeface="Microsoft Sans Serif"/>
                        </a:rPr>
                        <a:t>мир,</a:t>
                      </a:r>
                      <a:r>
                        <a:rPr sz="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литературное</a:t>
                      </a:r>
                      <a:r>
                        <a:rPr sz="8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чтение,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marL="153035" marR="147955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иностранный (английский,</a:t>
                      </a:r>
                      <a:r>
                        <a:rPr sz="8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немецкий, французский)</a:t>
                      </a:r>
                      <a:r>
                        <a:rPr sz="800" spc="-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язык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13030" marB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184398" y="998092"/>
          <a:ext cx="2832100" cy="169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8350"/>
                <a:gridCol w="2063750"/>
              </a:tblGrid>
              <a:tr h="468630">
                <a:tc>
                  <a:txBody>
                    <a:bodyPr/>
                    <a:lstStyle/>
                    <a:p>
                      <a:pPr marL="97155" marR="90170" indent="1079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Состав участников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L w="6350">
                      <a:solidFill>
                        <a:srgbClr val="4471C4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Перечень</a:t>
                      </a:r>
                      <a:r>
                        <a:rPr sz="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учебных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предметов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R w="6350">
                      <a:solidFill>
                        <a:srgbClr val="4471C4"/>
                      </a:solidFill>
                      <a:prstDash val="solid"/>
                    </a:lnR>
                    <a:solidFill>
                      <a:srgbClr val="4471C4"/>
                    </a:solidFill>
                  </a:tcPr>
                </a:tc>
              </a:tr>
              <a:tr h="23241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latin typeface="Microsoft Sans Serif"/>
                          <a:cs typeface="Microsoft Sans Serif"/>
                        </a:rPr>
                        <a:t>5</a:t>
                      </a:r>
                      <a:r>
                        <a:rPr sz="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класс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(4</a:t>
                      </a:r>
                      <a:r>
                        <a:rPr sz="700" spc="5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10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предмета)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Русский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 язык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1435" marB="0">
                    <a:lnR w="6350">
                      <a:solidFill>
                        <a:srgbClr val="4471C4"/>
                      </a:solidFill>
                      <a:prstDash val="solid"/>
                    </a:lnR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23558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Математика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4610" marB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7600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Один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предметов:</a:t>
                      </a:r>
                      <a:r>
                        <a:rPr sz="8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история,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Microsoft Sans Serif"/>
                          <a:cs typeface="Microsoft Sans Serif"/>
                        </a:rPr>
                        <a:t>литература,</a:t>
                      </a:r>
                      <a:r>
                        <a:rPr sz="8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иностранный</a:t>
                      </a:r>
                      <a:r>
                        <a:rPr sz="8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(английский,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немецкий,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французский)</a:t>
                      </a:r>
                      <a:r>
                        <a:rPr sz="8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язык.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Один</a:t>
                      </a:r>
                      <a:r>
                        <a:rPr sz="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latin typeface="Arial"/>
                          <a:cs typeface="Arial"/>
                        </a:rPr>
                        <a:t>предметов: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география,</a:t>
                      </a:r>
                      <a:r>
                        <a:rPr sz="8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биология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3025" marB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118097" y="1003300"/>
          <a:ext cx="2736850" cy="1709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8350"/>
                <a:gridCol w="1968500"/>
              </a:tblGrid>
              <a:tr h="463550">
                <a:tc>
                  <a:txBody>
                    <a:bodyPr/>
                    <a:lstStyle/>
                    <a:p>
                      <a:pPr marL="97790" marR="89535" indent="10795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Состав участников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6350">
                      <a:solidFill>
                        <a:srgbClr val="4471C4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Перечень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учебных</a:t>
                      </a:r>
                      <a:r>
                        <a:rPr sz="8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предметов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R w="6350">
                      <a:solidFill>
                        <a:srgbClr val="4471C4"/>
                      </a:solidFill>
                      <a:prstDash val="solid"/>
                    </a:lnR>
                    <a:solidFill>
                      <a:srgbClr val="4471C4"/>
                    </a:solidFill>
                  </a:tcPr>
                </a:tc>
              </a:tr>
              <a:tr h="21018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latin typeface="Microsoft Sans Serif"/>
                          <a:cs typeface="Microsoft Sans Serif"/>
                        </a:rPr>
                        <a:t>6</a:t>
                      </a:r>
                      <a:r>
                        <a:rPr sz="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класс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(4</a:t>
                      </a:r>
                      <a:r>
                        <a:rPr sz="700" spc="5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10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предмета)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Русский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 язык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R w="6350">
                      <a:solidFill>
                        <a:srgbClr val="4471C4"/>
                      </a:solidFill>
                      <a:prstDash val="solid"/>
                    </a:lnR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2133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Математика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8223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 marR="99060" indent="63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Один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предметов:</a:t>
                      </a:r>
                      <a:r>
                        <a:rPr sz="8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история, обществознание,</a:t>
                      </a:r>
                      <a:r>
                        <a:rPr sz="8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литература, иностранный (английский,</a:t>
                      </a:r>
                      <a:r>
                        <a:rPr sz="8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немецкий, французский)</a:t>
                      </a:r>
                      <a:r>
                        <a:rPr sz="800" spc="-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язык.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Один</a:t>
                      </a:r>
                      <a:r>
                        <a:rPr sz="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latin typeface="Arial"/>
                          <a:cs typeface="Arial"/>
                        </a:rPr>
                        <a:t>предметов: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география,</a:t>
                      </a:r>
                      <a:r>
                        <a:rPr sz="8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биология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180" marB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84398" y="2829432"/>
          <a:ext cx="2806700" cy="2113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8350"/>
                <a:gridCol w="2038350"/>
              </a:tblGrid>
              <a:tr h="463550">
                <a:tc>
                  <a:txBody>
                    <a:bodyPr/>
                    <a:lstStyle/>
                    <a:p>
                      <a:pPr marL="97155" marR="90170" indent="10795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Состав участников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6350">
                      <a:solidFill>
                        <a:srgbClr val="4471C4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Перечень</a:t>
                      </a:r>
                      <a:r>
                        <a:rPr sz="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учебных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предметов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R w="6350">
                      <a:solidFill>
                        <a:srgbClr val="4471C4"/>
                      </a:solidFill>
                      <a:prstDash val="solid"/>
                    </a:lnR>
                    <a:solidFill>
                      <a:srgbClr val="4471C4"/>
                    </a:solidFill>
                  </a:tcPr>
                </a:tc>
              </a:tr>
              <a:tr h="21018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latin typeface="Microsoft Sans Serif"/>
                          <a:cs typeface="Microsoft Sans Serif"/>
                        </a:rPr>
                        <a:t>8</a:t>
                      </a:r>
                      <a:r>
                        <a:rPr sz="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класс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(4</a:t>
                      </a:r>
                      <a:r>
                        <a:rPr sz="700" spc="5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10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предмета</a:t>
                      </a:r>
                      <a:r>
                        <a:rPr sz="800" spc="-10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Русский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 язык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>
                    <a:lnR w="6350">
                      <a:solidFill>
                        <a:srgbClr val="4471C4"/>
                      </a:solidFill>
                      <a:prstDash val="solid"/>
                    </a:lnR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3346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115" marR="119380" indent="-29209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Математика</a:t>
                      </a:r>
                      <a:r>
                        <a:rPr sz="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базовая</a:t>
                      </a:r>
                      <a:r>
                        <a:rPr sz="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или</a:t>
                      </a:r>
                      <a:r>
                        <a:rPr sz="8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математика 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8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углубленным</a:t>
                      </a:r>
                      <a:r>
                        <a:rPr sz="8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изучением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предмета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11049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970" marR="132715" indent="-635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Один</a:t>
                      </a:r>
                      <a:r>
                        <a:rPr sz="8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предметов:</a:t>
                      </a:r>
                      <a:r>
                        <a:rPr sz="8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история, обществознание,</a:t>
                      </a:r>
                      <a:r>
                        <a:rPr sz="800" spc="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литература, иностранный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(английский,</a:t>
                      </a:r>
                      <a:r>
                        <a:rPr sz="8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немецкий, французский)</a:t>
                      </a:r>
                      <a:r>
                        <a:rPr sz="800" spc="-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язык.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marL="203835" marR="196215" indent="1270" algn="ct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Один</a:t>
                      </a:r>
                      <a:r>
                        <a:rPr sz="8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предметов:</a:t>
                      </a:r>
                      <a:r>
                        <a:rPr sz="8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география, биология,</a:t>
                      </a:r>
                      <a:r>
                        <a:rPr sz="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химия,</a:t>
                      </a:r>
                      <a:r>
                        <a:rPr sz="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физика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 базовая,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физика</a:t>
                      </a:r>
                      <a:r>
                        <a:rPr sz="8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углубленным</a:t>
                      </a:r>
                      <a:r>
                        <a:rPr sz="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изучением 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предмета,</a:t>
                      </a:r>
                      <a:r>
                        <a:rPr sz="800" spc="-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информатика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3500" marB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118097" y="2818892"/>
          <a:ext cx="2736850" cy="2104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8350"/>
                <a:gridCol w="1968500"/>
              </a:tblGrid>
              <a:tr h="584200">
                <a:tc>
                  <a:txBody>
                    <a:bodyPr/>
                    <a:lstStyle/>
                    <a:p>
                      <a:pPr marL="97790" marR="89535" indent="10795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Состав участников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07314" marB="0">
                    <a:lnL w="6350">
                      <a:solidFill>
                        <a:srgbClr val="4471C4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Перечень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учебных</a:t>
                      </a:r>
                      <a:r>
                        <a:rPr sz="8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предметов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R w="6350">
                      <a:solidFill>
                        <a:srgbClr val="4471C4"/>
                      </a:solidFill>
                      <a:prstDash val="solid"/>
                    </a:lnR>
                    <a:solidFill>
                      <a:srgbClr val="4471C4"/>
                    </a:solidFill>
                  </a:tcPr>
                </a:tc>
              </a:tr>
              <a:tr h="26606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81610">
                        <a:lnSpc>
                          <a:spcPct val="100000"/>
                        </a:lnSpc>
                      </a:pPr>
                      <a:r>
                        <a:rPr sz="800" dirty="0">
                          <a:latin typeface="Microsoft Sans Serif"/>
                          <a:cs typeface="Microsoft Sans Serif"/>
                        </a:rPr>
                        <a:t>10</a:t>
                      </a:r>
                      <a:r>
                        <a:rPr sz="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класс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(4</a:t>
                      </a:r>
                      <a:r>
                        <a:rPr sz="700" spc="5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10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предмета)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Русский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 язык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9215" marB="0">
                    <a:lnR w="6350">
                      <a:solidFill>
                        <a:srgbClr val="4471C4"/>
                      </a:solidFill>
                      <a:prstDash val="solid"/>
                    </a:lnR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2692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Математика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2390" marB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98488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4615" marR="87630" indent="1270" algn="ct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Два</a:t>
                      </a:r>
                      <a:r>
                        <a:rPr sz="8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предметов: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история, обществознание,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география,</a:t>
                      </a:r>
                      <a:r>
                        <a:rPr sz="800" spc="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физика, 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химия,</a:t>
                      </a:r>
                      <a:r>
                        <a:rPr sz="800" spc="-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литература,</a:t>
                      </a:r>
                      <a:r>
                        <a:rPr sz="800" spc="-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иностранный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marL="432434" marR="4235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(английский,</a:t>
                      </a:r>
                      <a:r>
                        <a:rPr sz="800" spc="-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немецкий, французский)</a:t>
                      </a:r>
                      <a:r>
                        <a:rPr sz="800" spc="-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язык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9215" marB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06375" y="2818892"/>
          <a:ext cx="2844800" cy="2127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1050"/>
                <a:gridCol w="2063750"/>
              </a:tblGrid>
              <a:tr h="499109">
                <a:tc>
                  <a:txBody>
                    <a:bodyPr/>
                    <a:lstStyle/>
                    <a:p>
                      <a:pPr marL="104139" marR="95885" indent="10668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Состав участников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6350">
                      <a:solidFill>
                        <a:srgbClr val="4471C4"/>
                      </a:solidFill>
                      <a:prstDash val="solid"/>
                    </a:lnL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Перечень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учебных</a:t>
                      </a:r>
                      <a:r>
                        <a:rPr sz="8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предметов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R w="6350">
                      <a:solidFill>
                        <a:srgbClr val="4471C4"/>
                      </a:solidFill>
                      <a:prstDash val="solid"/>
                    </a:lnR>
                    <a:solidFill>
                      <a:srgbClr val="4471C4"/>
                    </a:solidFill>
                  </a:tcPr>
                </a:tc>
              </a:tr>
              <a:tr h="22669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Microsoft Sans Serif"/>
                          <a:cs typeface="Microsoft Sans Serif"/>
                        </a:rPr>
                        <a:t>7</a:t>
                      </a:r>
                      <a:r>
                        <a:rPr sz="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класс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(4</a:t>
                      </a:r>
                      <a:r>
                        <a:rPr sz="700" spc="5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700" spc="-10" dirty="0">
                          <a:solidFill>
                            <a:srgbClr val="212A35"/>
                          </a:solidFill>
                          <a:latin typeface="Microsoft Sans Serif"/>
                          <a:cs typeface="Microsoft Sans Serif"/>
                        </a:rPr>
                        <a:t>предмета)</a:t>
                      </a:r>
                      <a:endParaRPr sz="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Русский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 язык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8895" marB="0">
                    <a:lnR w="6350">
                      <a:solidFill>
                        <a:srgbClr val="4471C4"/>
                      </a:solidFill>
                      <a:prstDash val="solid"/>
                    </a:lnR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9545" marR="133350" indent="-29209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Математика</a:t>
                      </a:r>
                      <a:r>
                        <a:rPr sz="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базовая</a:t>
                      </a:r>
                      <a:r>
                        <a:rPr sz="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или</a:t>
                      </a:r>
                      <a:r>
                        <a:rPr sz="8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математика 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8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углубленным</a:t>
                      </a:r>
                      <a:r>
                        <a:rPr sz="8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изучением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предмета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  <a:tr h="1066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3035" marR="14795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Один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предметов:</a:t>
                      </a:r>
                      <a:r>
                        <a:rPr sz="8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история, обществознание,</a:t>
                      </a:r>
                      <a:r>
                        <a:rPr sz="8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литература, иностранный (английский,</a:t>
                      </a:r>
                      <a:r>
                        <a:rPr sz="8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немецкий, французский)</a:t>
                      </a:r>
                      <a:r>
                        <a:rPr sz="800" spc="-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язык.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Один</a:t>
                      </a:r>
                      <a:r>
                        <a:rPr sz="8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из</a:t>
                      </a:r>
                      <a:r>
                        <a:rPr sz="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предметов:</a:t>
                      </a:r>
                      <a:r>
                        <a:rPr sz="8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география,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marL="156210" marR="149225" indent="46990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биология,</a:t>
                      </a:r>
                      <a:r>
                        <a:rPr sz="8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latin typeface="Microsoft Sans Serif"/>
                          <a:cs typeface="Microsoft Sans Serif"/>
                        </a:rPr>
                        <a:t>физика</a:t>
                      </a:r>
                      <a:r>
                        <a:rPr sz="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базовая,</a:t>
                      </a:r>
                      <a:r>
                        <a:rPr sz="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физика</a:t>
                      </a:r>
                      <a:r>
                        <a:rPr sz="800" spc="5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8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углубленным</a:t>
                      </a:r>
                      <a:r>
                        <a:rPr sz="8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изучением</a:t>
                      </a:r>
                      <a:r>
                        <a:rPr sz="8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предмета,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  <a:p>
                      <a:pPr marL="710565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Microsoft Sans Serif"/>
                          <a:cs typeface="Microsoft Sans Serif"/>
                        </a:rPr>
                        <a:t>информатика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R w="6350">
                      <a:solidFill>
                        <a:srgbClr val="4471C4"/>
                      </a:solidFill>
                      <a:prstDash val="solid"/>
                    </a:lnR>
                    <a:lnT w="6350">
                      <a:solidFill>
                        <a:srgbClr val="4471C4"/>
                      </a:solidFill>
                      <a:prstDash val="solid"/>
                    </a:lnT>
                    <a:lnB w="6350">
                      <a:solidFill>
                        <a:srgbClr val="4471C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423C67"/>
                </a:solidFill>
              </a:rPr>
              <a:t>ВПР</a:t>
            </a:r>
            <a:r>
              <a:rPr spc="-45" dirty="0">
                <a:solidFill>
                  <a:srgbClr val="423C67"/>
                </a:solidFill>
              </a:rPr>
              <a:t> </a:t>
            </a:r>
            <a:r>
              <a:rPr dirty="0">
                <a:solidFill>
                  <a:srgbClr val="423C67"/>
                </a:solidFill>
              </a:rPr>
              <a:t>С</a:t>
            </a:r>
            <a:r>
              <a:rPr spc="-40" dirty="0">
                <a:solidFill>
                  <a:srgbClr val="423C67"/>
                </a:solidFill>
              </a:rPr>
              <a:t> </a:t>
            </a:r>
            <a:r>
              <a:rPr spc="-10" dirty="0">
                <a:solidFill>
                  <a:srgbClr val="423C67"/>
                </a:solidFill>
              </a:rPr>
              <a:t>ИСПОЛЬЗОВАНИЕМ</a:t>
            </a:r>
            <a:r>
              <a:rPr spc="10" dirty="0">
                <a:solidFill>
                  <a:srgbClr val="423C67"/>
                </a:solidFill>
              </a:rPr>
              <a:t> </a:t>
            </a:r>
            <a:r>
              <a:rPr spc="-10" dirty="0">
                <a:solidFill>
                  <a:srgbClr val="423C67"/>
                </a:solidFill>
              </a:rPr>
              <a:t>КОМПЬЮТЕРА: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52500" y="1022311"/>
            <a:ext cx="6908800" cy="739140"/>
          </a:xfrm>
          <a:prstGeom prst="rect">
            <a:avLst/>
          </a:prstGeom>
          <a:solidFill>
            <a:srgbClr val="8FAADC"/>
          </a:solidFill>
          <a:ln w="9525">
            <a:solidFill>
              <a:srgbClr val="709EE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80"/>
              </a:lnSpc>
            </a:pP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Образовательной</a:t>
            </a:r>
            <a:r>
              <a:rPr sz="1600" spc="-3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1600" spc="-4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предоставляется</a:t>
            </a:r>
            <a:r>
              <a:rPr sz="1600" spc="-8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возможность</a:t>
            </a:r>
            <a:r>
              <a:rPr sz="1600" spc="-4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выбора</a:t>
            </a:r>
            <a:endParaRPr sz="1600" dirty="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</a:pP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формата</a:t>
            </a:r>
            <a:r>
              <a:rPr sz="1600" spc="-8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проведения</a:t>
            </a:r>
            <a:r>
              <a:rPr sz="1600" spc="-7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проверочной</a:t>
            </a:r>
            <a:r>
              <a:rPr sz="1600" spc="-6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работы</a:t>
            </a:r>
            <a:endParaRPr sz="1600" dirty="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</a:pP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с</a:t>
            </a:r>
            <a:r>
              <a:rPr sz="1600" spc="-3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использованием</a:t>
            </a:r>
            <a:r>
              <a:rPr sz="1600" spc="2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компьютера:</a:t>
            </a:r>
            <a:endParaRPr sz="1600" dirty="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192778" y="1809750"/>
            <a:ext cx="561975" cy="508000"/>
            <a:chOff x="4192778" y="1809750"/>
            <a:chExt cx="561975" cy="508000"/>
          </a:xfrm>
        </p:grpSpPr>
        <p:sp>
          <p:nvSpPr>
            <p:cNvPr id="5" name="object 5"/>
            <p:cNvSpPr/>
            <p:nvPr/>
          </p:nvSpPr>
          <p:spPr>
            <a:xfrm>
              <a:off x="4199128" y="1816100"/>
              <a:ext cx="549275" cy="495300"/>
            </a:xfrm>
            <a:custGeom>
              <a:avLst/>
              <a:gdLst/>
              <a:ahLst/>
              <a:cxnLst/>
              <a:rect l="l" t="t" r="r" b="b"/>
              <a:pathLst>
                <a:path w="549275" h="495300">
                  <a:moveTo>
                    <a:pt x="411861" y="0"/>
                  </a:moveTo>
                  <a:lnTo>
                    <a:pt x="137287" y="0"/>
                  </a:lnTo>
                  <a:lnTo>
                    <a:pt x="137287" y="247650"/>
                  </a:lnTo>
                  <a:lnTo>
                    <a:pt x="0" y="247650"/>
                  </a:lnTo>
                  <a:lnTo>
                    <a:pt x="274574" y="495300"/>
                  </a:lnTo>
                  <a:lnTo>
                    <a:pt x="549148" y="247650"/>
                  </a:lnTo>
                  <a:lnTo>
                    <a:pt x="411861" y="247650"/>
                  </a:lnTo>
                  <a:lnTo>
                    <a:pt x="411861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99128" y="1816100"/>
              <a:ext cx="549275" cy="495300"/>
            </a:xfrm>
            <a:custGeom>
              <a:avLst/>
              <a:gdLst/>
              <a:ahLst/>
              <a:cxnLst/>
              <a:rect l="l" t="t" r="r" b="b"/>
              <a:pathLst>
                <a:path w="549275" h="495300">
                  <a:moveTo>
                    <a:pt x="0" y="247650"/>
                  </a:moveTo>
                  <a:lnTo>
                    <a:pt x="137287" y="247650"/>
                  </a:lnTo>
                  <a:lnTo>
                    <a:pt x="137287" y="0"/>
                  </a:lnTo>
                  <a:lnTo>
                    <a:pt x="411861" y="0"/>
                  </a:lnTo>
                  <a:lnTo>
                    <a:pt x="411861" y="247650"/>
                  </a:lnTo>
                  <a:lnTo>
                    <a:pt x="549148" y="247650"/>
                  </a:lnTo>
                  <a:lnTo>
                    <a:pt x="274574" y="495300"/>
                  </a:lnTo>
                  <a:lnTo>
                    <a:pt x="0" y="247650"/>
                  </a:lnTo>
                  <a:close/>
                </a:path>
              </a:pathLst>
            </a:custGeom>
            <a:ln w="12700">
              <a:solidFill>
                <a:srgbClr val="709EE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952500" y="2190750"/>
            <a:ext cx="3111500" cy="984885"/>
          </a:xfrm>
          <a:prstGeom prst="rect">
            <a:avLst/>
          </a:prstGeom>
          <a:solidFill>
            <a:srgbClr val="8FAADC"/>
          </a:solidFill>
          <a:ln w="9525">
            <a:solidFill>
              <a:srgbClr val="709EE4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326390">
              <a:lnSpc>
                <a:spcPct val="100000"/>
              </a:lnSpc>
            </a:pP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в</a:t>
            </a:r>
            <a:r>
              <a:rPr sz="1600" spc="-2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5</a:t>
            </a:r>
            <a:r>
              <a:rPr sz="1600" spc="-2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классах</a:t>
            </a:r>
            <a:r>
              <a:rPr sz="1600" spc="-1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по</a:t>
            </a:r>
            <a:r>
              <a:rPr sz="1600" spc="-3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предметам</a:t>
            </a:r>
            <a:endParaRPr sz="1600">
              <a:latin typeface="Microsoft Sans Serif"/>
              <a:cs typeface="Microsoft Sans Serif"/>
            </a:endParaRPr>
          </a:p>
          <a:p>
            <a:pPr marL="434340">
              <a:lnSpc>
                <a:spcPct val="100000"/>
              </a:lnSpc>
            </a:pP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«История»,</a:t>
            </a:r>
            <a:r>
              <a:rPr sz="1600" spc="-5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«Биология»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53000" y="2190750"/>
            <a:ext cx="2908300" cy="982320"/>
          </a:xfrm>
          <a:prstGeom prst="rect">
            <a:avLst/>
          </a:prstGeom>
          <a:solidFill>
            <a:srgbClr val="8FAADC"/>
          </a:solidFill>
          <a:ln w="9525">
            <a:solidFill>
              <a:srgbClr val="709EE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885"/>
              </a:lnSpc>
            </a:pP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в</a:t>
            </a:r>
            <a:r>
              <a:rPr sz="1600" spc="1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6,</a:t>
            </a:r>
            <a:r>
              <a:rPr sz="1600" spc="2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7,</a:t>
            </a:r>
            <a:r>
              <a:rPr sz="1600" spc="2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8</a:t>
            </a:r>
            <a:r>
              <a:rPr sz="1600" spc="1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классах</a:t>
            </a:r>
            <a:endParaRPr sz="1600" dirty="0">
              <a:latin typeface="Microsoft Sans Serif"/>
              <a:cs typeface="Microsoft Sans Serif"/>
            </a:endParaRPr>
          </a:p>
          <a:p>
            <a:pPr marL="635" algn="ctr"/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по</a:t>
            </a:r>
            <a:r>
              <a:rPr sz="1600" spc="-5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предметам</a:t>
            </a:r>
            <a:r>
              <a:rPr sz="1600" spc="-3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«</a:t>
            </a:r>
            <a:r>
              <a:rPr sz="1600" spc="-10" dirty="0" err="1">
                <a:solidFill>
                  <a:srgbClr val="423C67"/>
                </a:solidFill>
                <a:latin typeface="Microsoft Sans Serif"/>
                <a:cs typeface="Microsoft Sans Serif"/>
              </a:rPr>
              <a:t>История</a:t>
            </a:r>
            <a:r>
              <a:rPr sz="1600" spc="-10" dirty="0" smtClean="0">
                <a:solidFill>
                  <a:srgbClr val="423C67"/>
                </a:solidFill>
                <a:latin typeface="Microsoft Sans Serif"/>
                <a:cs typeface="Microsoft Sans Serif"/>
              </a:rPr>
              <a:t>»,</a:t>
            </a:r>
            <a:r>
              <a:rPr lang="ru-RU" sz="1600" spc="-10" dirty="0" smtClean="0">
                <a:solidFill>
                  <a:srgbClr val="423C67"/>
                </a:solidFill>
                <a:latin typeface="Microsoft Sans Serif"/>
                <a:cs typeface="Microsoft Sans Serif"/>
              </a:rPr>
              <a:t> «Обществознание»,</a:t>
            </a:r>
            <a:endParaRPr lang="ru-RU" sz="1600" dirty="0" smtClean="0">
              <a:latin typeface="Microsoft Sans Serif"/>
              <a:cs typeface="Microsoft Sans Serif"/>
            </a:endParaRPr>
          </a:p>
          <a:p>
            <a:pPr marL="1270" algn="ctr">
              <a:lnSpc>
                <a:spcPct val="100000"/>
              </a:lnSpc>
            </a:pPr>
            <a:r>
              <a:rPr sz="1600" spc="-10" dirty="0" smtClean="0">
                <a:solidFill>
                  <a:srgbClr val="423C67"/>
                </a:solidFill>
                <a:latin typeface="Microsoft Sans Serif"/>
                <a:cs typeface="Microsoft Sans Serif"/>
              </a:rPr>
              <a:t>«</a:t>
            </a:r>
            <a:r>
              <a:rPr sz="1600" spc="-10" dirty="0" err="1" smtClean="0">
                <a:solidFill>
                  <a:srgbClr val="423C67"/>
                </a:solidFill>
                <a:latin typeface="Microsoft Sans Serif"/>
                <a:cs typeface="Microsoft Sans Serif"/>
              </a:rPr>
              <a:t>Геогра</a:t>
            </a:r>
            <a:r>
              <a:rPr lang="ru-RU" sz="1600" spc="-10" dirty="0" smtClean="0">
                <a:solidFill>
                  <a:srgbClr val="423C67"/>
                </a:solidFill>
                <a:latin typeface="Microsoft Sans Serif"/>
                <a:cs typeface="Microsoft Sans Serif"/>
              </a:rPr>
              <a:t>ф</a:t>
            </a:r>
            <a:r>
              <a:rPr sz="1600" spc="-10" dirty="0" err="1" smtClean="0">
                <a:solidFill>
                  <a:srgbClr val="423C67"/>
                </a:solidFill>
                <a:latin typeface="Microsoft Sans Serif"/>
                <a:cs typeface="Microsoft Sans Serif"/>
              </a:rPr>
              <a:t>ия</a:t>
            </a:r>
            <a:r>
              <a:rPr sz="1600" spc="-10" dirty="0" smtClean="0">
                <a:solidFill>
                  <a:srgbClr val="423C67"/>
                </a:solidFill>
                <a:latin typeface="Microsoft Sans Serif"/>
                <a:cs typeface="Microsoft Sans Serif"/>
              </a:rPr>
              <a:t>»</a:t>
            </a:r>
            <a:r>
              <a:rPr lang="ru-RU" sz="1600" spc="-10" dirty="0" smtClean="0">
                <a:solidFill>
                  <a:srgbClr val="423C67"/>
                </a:solidFill>
                <a:latin typeface="Microsoft Sans Serif"/>
                <a:cs typeface="Microsoft Sans Serif"/>
              </a:rPr>
              <a:t>, </a:t>
            </a:r>
            <a:r>
              <a:rPr lang="ru-RU" sz="1600" dirty="0" smtClean="0">
                <a:solidFill>
                  <a:srgbClr val="423C67"/>
                </a:solidFill>
                <a:latin typeface="Microsoft Sans Serif"/>
                <a:cs typeface="Microsoft Sans Serif"/>
              </a:rPr>
              <a:t>«Биология»</a:t>
            </a:r>
            <a:endParaRPr sz="1600" dirty="0">
              <a:latin typeface="Microsoft Sans Serif"/>
              <a:cs typeface="Microsoft Sans Serif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455737" y="3811587"/>
            <a:ext cx="6410325" cy="502284"/>
            <a:chOff x="1455737" y="3811587"/>
            <a:chExt cx="6410325" cy="502284"/>
          </a:xfrm>
        </p:grpSpPr>
        <p:sp>
          <p:nvSpPr>
            <p:cNvPr id="10" name="object 10"/>
            <p:cNvSpPr/>
            <p:nvPr/>
          </p:nvSpPr>
          <p:spPr>
            <a:xfrm>
              <a:off x="1460500" y="3816350"/>
              <a:ext cx="6400800" cy="492759"/>
            </a:xfrm>
            <a:custGeom>
              <a:avLst/>
              <a:gdLst/>
              <a:ahLst/>
              <a:cxnLst/>
              <a:rect l="l" t="t" r="r" b="b"/>
              <a:pathLst>
                <a:path w="6400800" h="492760">
                  <a:moveTo>
                    <a:pt x="6400800" y="0"/>
                  </a:moveTo>
                  <a:lnTo>
                    <a:pt x="0" y="0"/>
                  </a:lnTo>
                  <a:lnTo>
                    <a:pt x="0" y="492442"/>
                  </a:lnTo>
                  <a:lnTo>
                    <a:pt x="6400800" y="492442"/>
                  </a:lnTo>
                  <a:lnTo>
                    <a:pt x="6400800" y="0"/>
                  </a:lnTo>
                  <a:close/>
                </a:path>
              </a:pathLst>
            </a:custGeom>
            <a:solidFill>
              <a:srgbClr val="B4C6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60500" y="3816350"/>
              <a:ext cx="6400800" cy="492759"/>
            </a:xfrm>
            <a:custGeom>
              <a:avLst/>
              <a:gdLst/>
              <a:ahLst/>
              <a:cxnLst/>
              <a:rect l="l" t="t" r="r" b="b"/>
              <a:pathLst>
                <a:path w="6400800" h="492760">
                  <a:moveTo>
                    <a:pt x="0" y="492442"/>
                  </a:moveTo>
                  <a:lnTo>
                    <a:pt x="6400800" y="492442"/>
                  </a:lnTo>
                  <a:lnTo>
                    <a:pt x="6400800" y="0"/>
                  </a:lnTo>
                  <a:lnTo>
                    <a:pt x="0" y="0"/>
                  </a:lnTo>
                  <a:lnTo>
                    <a:pt x="0" y="492442"/>
                  </a:lnTo>
                  <a:close/>
                </a:path>
              </a:pathLst>
            </a:custGeom>
            <a:ln w="9525">
              <a:solidFill>
                <a:srgbClr val="709EE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460500" y="3816350"/>
            <a:ext cx="6400800" cy="260350"/>
          </a:xfrm>
          <a:prstGeom prst="rect">
            <a:avLst/>
          </a:prstGeom>
          <a:solidFill>
            <a:srgbClr val="B4C6E7"/>
          </a:solidFill>
        </p:spPr>
        <p:txBody>
          <a:bodyPr vert="horz" wrap="square" lIns="0" tIns="0" rIns="0" bIns="0" rtlCol="0">
            <a:spAutoFit/>
          </a:bodyPr>
          <a:lstStyle/>
          <a:p>
            <a:pPr marL="175260">
              <a:lnSpc>
                <a:spcPts val="1889"/>
              </a:lnSpc>
            </a:pP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Решение</a:t>
            </a:r>
            <a:r>
              <a:rPr sz="1600" spc="-2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о</a:t>
            </a:r>
            <a:r>
              <a:rPr sz="1600" spc="-2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проведении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ВПР</a:t>
            </a:r>
            <a:r>
              <a:rPr sz="1600" spc="-4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с</a:t>
            </a:r>
            <a:r>
              <a:rPr sz="1600" spc="-3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использованием</a:t>
            </a:r>
            <a:r>
              <a:rPr sz="1600" spc="1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компьютера</a:t>
            </a:r>
            <a:r>
              <a:rPr sz="1600" spc="-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423C67"/>
                </a:solidFill>
                <a:latin typeface="Microsoft Sans Serif"/>
                <a:cs typeface="Microsoft Sans Serif"/>
              </a:rPr>
              <a:t>ОО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60500" y="4076088"/>
            <a:ext cx="6400800" cy="233045"/>
          </a:xfrm>
          <a:prstGeom prst="rect">
            <a:avLst/>
          </a:prstGeom>
          <a:solidFill>
            <a:srgbClr val="B4C6E7"/>
          </a:solidFill>
        </p:spPr>
        <p:txBody>
          <a:bodyPr vert="horz" wrap="square" lIns="0" tIns="0" rIns="0" bIns="0" rtlCol="0">
            <a:spAutoFit/>
          </a:bodyPr>
          <a:lstStyle/>
          <a:p>
            <a:pPr marL="139065">
              <a:lnSpc>
                <a:spcPts val="1764"/>
              </a:lnSpc>
            </a:pP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принимает</a:t>
            </a:r>
            <a:r>
              <a:rPr sz="1600" spc="-4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самостоятельно</a:t>
            </a:r>
            <a:r>
              <a:rPr sz="1600" spc="-4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с</a:t>
            </a:r>
            <a:r>
              <a:rPr sz="1600" spc="-7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423C67"/>
                </a:solidFill>
                <a:latin typeface="Microsoft Sans Serif"/>
                <a:cs typeface="Microsoft Sans Serif"/>
              </a:rPr>
              <a:t>учетом</a:t>
            </a:r>
            <a:r>
              <a:rPr sz="1600" spc="-4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технических</a:t>
            </a:r>
            <a:r>
              <a:rPr sz="1600" spc="-3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возможностей</a:t>
            </a:r>
            <a:endParaRPr sz="1600">
              <a:latin typeface="Microsoft Sans Serif"/>
              <a:cs typeface="Microsoft Sans Serif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2500" y="3863009"/>
            <a:ext cx="404626" cy="4046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6619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rgbClr val="423C67"/>
                </a:solidFill>
              </a:rPr>
              <a:t>ПОДГОТОВКА</a:t>
            </a:r>
            <a:r>
              <a:rPr spc="-50" dirty="0">
                <a:solidFill>
                  <a:srgbClr val="423C67"/>
                </a:solidFill>
              </a:rPr>
              <a:t> </a:t>
            </a:r>
            <a:r>
              <a:rPr dirty="0">
                <a:solidFill>
                  <a:srgbClr val="423C67"/>
                </a:solidFill>
              </a:rPr>
              <a:t>К</a:t>
            </a:r>
            <a:r>
              <a:rPr spc="-50" dirty="0">
                <a:solidFill>
                  <a:srgbClr val="423C67"/>
                </a:solidFill>
              </a:rPr>
              <a:t> </a:t>
            </a:r>
            <a:r>
              <a:rPr spc="-10" dirty="0">
                <a:solidFill>
                  <a:srgbClr val="423C67"/>
                </a:solidFill>
              </a:rPr>
              <a:t>ПРОВЕДЕНИЮ</a:t>
            </a:r>
            <a:r>
              <a:rPr spc="-15" dirty="0">
                <a:solidFill>
                  <a:srgbClr val="423C67"/>
                </a:solidFill>
              </a:rPr>
              <a:t> </a:t>
            </a:r>
            <a:r>
              <a:rPr spc="-25" dirty="0">
                <a:solidFill>
                  <a:srgbClr val="423C67"/>
                </a:solidFill>
              </a:rPr>
              <a:t>ВПР</a:t>
            </a:r>
          </a:p>
        </p:txBody>
      </p:sp>
      <p:sp>
        <p:nvSpPr>
          <p:cNvPr id="3" name="object 3"/>
          <p:cNvSpPr/>
          <p:nvPr/>
        </p:nvSpPr>
        <p:spPr>
          <a:xfrm>
            <a:off x="281978" y="1069847"/>
            <a:ext cx="8745855" cy="910590"/>
          </a:xfrm>
          <a:custGeom>
            <a:avLst/>
            <a:gdLst/>
            <a:ahLst/>
            <a:cxnLst/>
            <a:rect l="l" t="t" r="r" b="b"/>
            <a:pathLst>
              <a:path w="8745855" h="910589">
                <a:moveTo>
                  <a:pt x="8745435" y="0"/>
                </a:moveTo>
                <a:lnTo>
                  <a:pt x="0" y="0"/>
                </a:lnTo>
                <a:lnTo>
                  <a:pt x="0" y="591565"/>
                </a:lnTo>
                <a:lnTo>
                  <a:pt x="4258906" y="591565"/>
                </a:lnTo>
                <a:lnTo>
                  <a:pt x="4258906" y="682878"/>
                </a:lnTo>
                <a:lnTo>
                  <a:pt x="4145114" y="682878"/>
                </a:lnTo>
                <a:lnTo>
                  <a:pt x="4372698" y="910463"/>
                </a:lnTo>
                <a:lnTo>
                  <a:pt x="4600282" y="682878"/>
                </a:lnTo>
                <a:lnTo>
                  <a:pt x="4486490" y="682878"/>
                </a:lnTo>
                <a:lnTo>
                  <a:pt x="4486490" y="591565"/>
                </a:lnTo>
                <a:lnTo>
                  <a:pt x="8745435" y="591565"/>
                </a:lnTo>
                <a:lnTo>
                  <a:pt x="8745435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7425" y="1133982"/>
            <a:ext cx="793623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67280" marR="5080" indent="-2355215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423C67"/>
                </a:solidFill>
                <a:latin typeface="Microsoft Sans Serif"/>
                <a:cs typeface="Microsoft Sans Serif"/>
              </a:rPr>
              <a:t>На</a:t>
            </a:r>
            <a:r>
              <a:rPr sz="1400" spc="-2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423C67"/>
                </a:solidFill>
                <a:latin typeface="Microsoft Sans Serif"/>
                <a:cs typeface="Microsoft Sans Serif"/>
              </a:rPr>
              <a:t>официальном</a:t>
            </a:r>
            <a:r>
              <a:rPr sz="1400" spc="-3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423C67"/>
                </a:solidFill>
                <a:latin typeface="Microsoft Sans Serif"/>
                <a:cs typeface="Microsoft Sans Serif"/>
              </a:rPr>
              <a:t>сайте</a:t>
            </a:r>
            <a:r>
              <a:rPr sz="1400" spc="-3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423C67"/>
                </a:solidFill>
                <a:latin typeface="Microsoft Sans Serif"/>
                <a:cs typeface="Microsoft Sans Serif"/>
              </a:rPr>
              <a:t>ФГБУ </a:t>
            </a:r>
            <a:r>
              <a:rPr sz="1400" spc="-30" dirty="0">
                <a:solidFill>
                  <a:srgbClr val="423C67"/>
                </a:solidFill>
                <a:latin typeface="Microsoft Sans Serif"/>
                <a:cs typeface="Microsoft Sans Serif"/>
              </a:rPr>
              <a:t>«ФИОКО»</a:t>
            </a:r>
            <a:r>
              <a:rPr sz="1400" spc="-4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423C67"/>
                </a:solidFill>
                <a:latin typeface="Microsoft Sans Serif"/>
                <a:cs typeface="Microsoft Sans Serif"/>
              </a:rPr>
              <a:t>в</a:t>
            </a:r>
            <a:r>
              <a:rPr sz="1400" spc="-1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423C67"/>
                </a:solidFill>
                <a:latin typeface="Microsoft Sans Serif"/>
                <a:cs typeface="Microsoft Sans Serif"/>
              </a:rPr>
              <a:t>разделе</a:t>
            </a:r>
            <a:r>
              <a:rPr sz="1400" spc="-5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423C67"/>
                </a:solidFill>
                <a:latin typeface="Microsoft Sans Serif"/>
                <a:cs typeface="Microsoft Sans Serif"/>
              </a:rPr>
              <a:t>«Навигатор</a:t>
            </a:r>
            <a:r>
              <a:rPr sz="1400" spc="-3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423C67"/>
                </a:solidFill>
                <a:latin typeface="Microsoft Sans Serif"/>
                <a:cs typeface="Microsoft Sans Serif"/>
              </a:rPr>
              <a:t>ОКО»</a:t>
            </a:r>
            <a:r>
              <a:rPr sz="1400" spc="-3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400" spc="365" dirty="0">
                <a:solidFill>
                  <a:srgbClr val="423C67"/>
                </a:solidFill>
                <a:latin typeface="Microsoft Sans Serif"/>
                <a:cs typeface="Microsoft Sans Serif"/>
              </a:rPr>
              <a:t>–</a:t>
            </a:r>
            <a:r>
              <a:rPr sz="1400" spc="-3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423C67"/>
                </a:solidFill>
                <a:latin typeface="Microsoft Sans Serif"/>
                <a:cs typeface="Microsoft Sans Serif"/>
              </a:rPr>
              <a:t>«Навигатор</a:t>
            </a:r>
            <a:r>
              <a:rPr sz="1400" spc="-3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423C67"/>
                </a:solidFill>
                <a:latin typeface="Microsoft Sans Serif"/>
                <a:cs typeface="Microsoft Sans Serif"/>
              </a:rPr>
              <a:t>ВПР</a:t>
            </a:r>
            <a:r>
              <a:rPr sz="1400" spc="-1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423C67"/>
                </a:solidFill>
                <a:latin typeface="Microsoft Sans Serif"/>
                <a:cs typeface="Microsoft Sans Serif"/>
              </a:rPr>
              <a:t>в</a:t>
            </a:r>
            <a:r>
              <a:rPr sz="14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423C67"/>
                </a:solidFill>
                <a:latin typeface="Microsoft Sans Serif"/>
                <a:cs typeface="Microsoft Sans Serif"/>
              </a:rPr>
              <a:t>ОО» </a:t>
            </a:r>
            <a:r>
              <a:rPr sz="14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(https://fioco.ru/nav-vpr-</a:t>
            </a:r>
            <a:r>
              <a:rPr sz="1400" dirty="0">
                <a:solidFill>
                  <a:srgbClr val="423C67"/>
                </a:solidFill>
                <a:latin typeface="Microsoft Sans Serif"/>
                <a:cs typeface="Microsoft Sans Serif"/>
              </a:rPr>
              <a:t>oo)</a:t>
            </a:r>
            <a:r>
              <a:rPr sz="1400" spc="85" dirty="0">
                <a:solidFill>
                  <a:srgbClr val="423C6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423C67"/>
                </a:solidFill>
                <a:latin typeface="Microsoft Sans Serif"/>
                <a:cs typeface="Microsoft Sans Serif"/>
              </a:rPr>
              <a:t>размещены: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370" y="2096644"/>
            <a:ext cx="8745855" cy="318677"/>
          </a:xfrm>
          <a:prstGeom prst="rect">
            <a:avLst/>
          </a:prstGeom>
          <a:solidFill>
            <a:srgbClr val="8FAADC"/>
          </a:solidFill>
        </p:spPr>
        <p:txBody>
          <a:bodyPr vert="horz" wrap="square" lIns="0" tIns="1022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нормативные</a:t>
            </a:r>
            <a:r>
              <a:rPr sz="14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документы</a:t>
            </a:r>
            <a:r>
              <a:rPr sz="14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ВПР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778" y="2696413"/>
            <a:ext cx="8745855" cy="318677"/>
          </a:xfrm>
          <a:prstGeom prst="rect">
            <a:avLst/>
          </a:prstGeom>
          <a:solidFill>
            <a:srgbClr val="8FAADC"/>
          </a:solidFill>
        </p:spPr>
        <p:txBody>
          <a:bodyPr vert="horz" wrap="square" lIns="0" tIns="10223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805"/>
              </a:spcBef>
            </a:pP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методические</a:t>
            </a:r>
            <a:r>
              <a:rPr sz="14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материалы</a:t>
            </a:r>
            <a:r>
              <a:rPr sz="14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по</a:t>
            </a:r>
            <a:r>
              <a:rPr sz="14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проведению</a:t>
            </a:r>
            <a:r>
              <a:rPr sz="14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ВПР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2104" y="3315284"/>
            <a:ext cx="8745855" cy="379095"/>
          </a:xfrm>
          <a:custGeom>
            <a:avLst/>
            <a:gdLst/>
            <a:ahLst/>
            <a:cxnLst/>
            <a:rect l="l" t="t" r="r" b="b"/>
            <a:pathLst>
              <a:path w="8745855" h="379095">
                <a:moveTo>
                  <a:pt x="8745347" y="0"/>
                </a:moveTo>
                <a:lnTo>
                  <a:pt x="0" y="0"/>
                </a:lnTo>
                <a:lnTo>
                  <a:pt x="0" y="378510"/>
                </a:lnTo>
                <a:lnTo>
                  <a:pt x="8745347" y="378510"/>
                </a:lnTo>
                <a:lnTo>
                  <a:pt x="8745347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43000" y="3390697"/>
            <a:ext cx="643715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образцы</a:t>
            </a:r>
            <a:r>
              <a:rPr sz="14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14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описания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проверочных</a:t>
            </a:r>
            <a:r>
              <a:rPr sz="14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работ</a:t>
            </a:r>
            <a:r>
              <a:rPr sz="14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для</a:t>
            </a:r>
            <a:r>
              <a:rPr sz="14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проведения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ВПР</a:t>
            </a:r>
            <a:r>
              <a:rPr sz="14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2025</a:t>
            </a:r>
            <a:r>
              <a:rPr sz="14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году</a:t>
            </a: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778" y="3991368"/>
            <a:ext cx="8745855" cy="512401"/>
          </a:xfrm>
          <a:custGeom>
            <a:avLst/>
            <a:gdLst/>
            <a:ahLst/>
            <a:cxnLst/>
            <a:rect l="l" t="t" r="r" b="b"/>
            <a:pathLst>
              <a:path w="8745855" h="479425">
                <a:moveTo>
                  <a:pt x="8745347" y="0"/>
                </a:moveTo>
                <a:lnTo>
                  <a:pt x="0" y="0"/>
                </a:lnTo>
                <a:lnTo>
                  <a:pt x="0" y="479107"/>
                </a:lnTo>
                <a:lnTo>
                  <a:pt x="8745347" y="479107"/>
                </a:lnTo>
                <a:lnTo>
                  <a:pt x="8745347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56110" y="4047234"/>
            <a:ext cx="6783705" cy="45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35050" marR="5080" indent="-1022985" algn="ctr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перечень</a:t>
            </a:r>
            <a:r>
              <a:rPr sz="14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учебных</a:t>
            </a:r>
            <a:r>
              <a:rPr sz="14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изданий</a:t>
            </a:r>
            <a:r>
              <a:rPr sz="14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по</a:t>
            </a:r>
            <a:r>
              <a:rPr sz="14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тематике</a:t>
            </a:r>
            <a:r>
              <a:rPr sz="14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ВПР,</a:t>
            </a:r>
            <a:r>
              <a:rPr sz="14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 err="1">
                <a:solidFill>
                  <a:srgbClr val="FFFFFF"/>
                </a:solidFill>
                <a:latin typeface="Microsoft Sans Serif"/>
                <a:cs typeface="Microsoft Sans Serif"/>
              </a:rPr>
              <a:t>прошедших</a:t>
            </a:r>
            <a:r>
              <a:rPr sz="14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endParaRPr lang="ru-RU" sz="1400" spc="-25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  <a:p>
            <a:pPr marL="1035050" marR="5080" indent="-1022985" algn="ctr">
              <a:lnSpc>
                <a:spcPct val="100000"/>
              </a:lnSpc>
              <a:spcBef>
                <a:spcPts val="100"/>
              </a:spcBef>
            </a:pPr>
            <a:r>
              <a:rPr sz="1400" spc="-20" dirty="0" err="1" smtClean="0">
                <a:solidFill>
                  <a:srgbClr val="FFFFFF"/>
                </a:solidFill>
                <a:latin typeface="Microsoft Sans Serif"/>
                <a:cs typeface="Microsoft Sans Serif"/>
              </a:rPr>
              <a:t>экспертизу</a:t>
            </a:r>
            <a:r>
              <a:rPr sz="1400" spc="-35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lang="ru-RU" sz="1400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 err="1" smtClean="0">
                <a:solidFill>
                  <a:srgbClr val="FFFFFF"/>
                </a:solidFill>
                <a:latin typeface="Microsoft Sans Serif"/>
                <a:cs typeface="Microsoft Sans Serif"/>
              </a:rPr>
              <a:t>получивших</a:t>
            </a:r>
            <a:r>
              <a:rPr sz="1400" spc="-10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положительную</a:t>
            </a:r>
            <a:r>
              <a:rPr sz="14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экспертную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Microsoft Sans Serif"/>
                <a:cs typeface="Microsoft Sans Serif"/>
              </a:rPr>
              <a:t>оценку</a:t>
            </a:r>
            <a:r>
              <a:rPr sz="14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30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ФГБУ</a:t>
            </a:r>
            <a:r>
              <a:rPr lang="ru-RU" sz="1400" spc="-30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«</a:t>
            </a:r>
            <a:r>
              <a:rPr sz="14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ФИОКО»</a:t>
            </a:r>
            <a:endParaRPr sz="1400" dirty="0">
              <a:latin typeface="Microsoft Sans Serif"/>
              <a:cs typeface="Microsoft Sans Serif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28681" y="3280301"/>
            <a:ext cx="1239278" cy="1239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3930" y="2653944"/>
            <a:ext cx="7316470" cy="972185"/>
          </a:xfrm>
          <a:custGeom>
            <a:avLst/>
            <a:gdLst/>
            <a:ahLst/>
            <a:cxnLst/>
            <a:rect l="l" t="t" r="r" b="b"/>
            <a:pathLst>
              <a:path w="7316470" h="972185">
                <a:moveTo>
                  <a:pt x="7316089" y="0"/>
                </a:moveTo>
                <a:lnTo>
                  <a:pt x="0" y="0"/>
                </a:lnTo>
                <a:lnTo>
                  <a:pt x="0" y="972159"/>
                </a:lnTo>
                <a:lnTo>
                  <a:pt x="7316089" y="972159"/>
                </a:lnTo>
                <a:lnTo>
                  <a:pt x="7316089" y="0"/>
                </a:lnTo>
                <a:close/>
              </a:path>
            </a:pathLst>
          </a:custGeom>
          <a:solidFill>
            <a:srgbClr val="8FAADC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3930" y="3759898"/>
            <a:ext cx="7316470" cy="493395"/>
          </a:xfrm>
          <a:custGeom>
            <a:avLst/>
            <a:gdLst/>
            <a:ahLst/>
            <a:cxnLst/>
            <a:rect l="l" t="t" r="r" b="b"/>
            <a:pathLst>
              <a:path w="7316470" h="493395">
                <a:moveTo>
                  <a:pt x="7316089" y="0"/>
                </a:moveTo>
                <a:lnTo>
                  <a:pt x="0" y="0"/>
                </a:lnTo>
                <a:lnTo>
                  <a:pt x="0" y="493052"/>
                </a:lnTo>
                <a:lnTo>
                  <a:pt x="7316089" y="493052"/>
                </a:lnTo>
                <a:lnTo>
                  <a:pt x="7316089" y="0"/>
                </a:lnTo>
                <a:close/>
              </a:path>
            </a:pathLst>
          </a:custGeom>
          <a:solidFill>
            <a:srgbClr val="8FAADC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4786" y="1033780"/>
            <a:ext cx="7325359" cy="943610"/>
          </a:xfrm>
          <a:custGeom>
            <a:avLst/>
            <a:gdLst/>
            <a:ahLst/>
            <a:cxnLst/>
            <a:rect l="l" t="t" r="r" b="b"/>
            <a:pathLst>
              <a:path w="7325359" h="943610">
                <a:moveTo>
                  <a:pt x="0" y="157225"/>
                </a:moveTo>
                <a:lnTo>
                  <a:pt x="8012" y="107517"/>
                </a:lnTo>
                <a:lnTo>
                  <a:pt x="30325" y="64355"/>
                </a:lnTo>
                <a:lnTo>
                  <a:pt x="64349" y="30325"/>
                </a:lnTo>
                <a:lnTo>
                  <a:pt x="107496" y="8012"/>
                </a:lnTo>
                <a:lnTo>
                  <a:pt x="157175" y="0"/>
                </a:lnTo>
                <a:lnTo>
                  <a:pt x="7168095" y="0"/>
                </a:lnTo>
                <a:lnTo>
                  <a:pt x="7217804" y="8012"/>
                </a:lnTo>
                <a:lnTo>
                  <a:pt x="7260966" y="30325"/>
                </a:lnTo>
                <a:lnTo>
                  <a:pt x="7294996" y="64355"/>
                </a:lnTo>
                <a:lnTo>
                  <a:pt x="7317309" y="107517"/>
                </a:lnTo>
                <a:lnTo>
                  <a:pt x="7325321" y="157225"/>
                </a:lnTo>
                <a:lnTo>
                  <a:pt x="7325321" y="785876"/>
                </a:lnTo>
                <a:lnTo>
                  <a:pt x="7317309" y="835584"/>
                </a:lnTo>
                <a:lnTo>
                  <a:pt x="7294996" y="878746"/>
                </a:lnTo>
                <a:lnTo>
                  <a:pt x="7260966" y="912776"/>
                </a:lnTo>
                <a:lnTo>
                  <a:pt x="7217804" y="935089"/>
                </a:lnTo>
                <a:lnTo>
                  <a:pt x="7168095" y="943102"/>
                </a:lnTo>
                <a:lnTo>
                  <a:pt x="157175" y="943102"/>
                </a:lnTo>
                <a:lnTo>
                  <a:pt x="107496" y="935089"/>
                </a:lnTo>
                <a:lnTo>
                  <a:pt x="64349" y="912776"/>
                </a:lnTo>
                <a:lnTo>
                  <a:pt x="30325" y="878746"/>
                </a:lnTo>
                <a:lnTo>
                  <a:pt x="8012" y="835584"/>
                </a:lnTo>
                <a:lnTo>
                  <a:pt x="0" y="785876"/>
                </a:lnTo>
                <a:lnTo>
                  <a:pt x="0" y="157225"/>
                </a:lnTo>
                <a:close/>
              </a:path>
            </a:pathLst>
          </a:custGeom>
          <a:ln w="31750">
            <a:solidFill>
              <a:srgbClr val="8A8A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94179" y="223773"/>
            <a:ext cx="5394959" cy="337528"/>
          </a:xfrm>
          <a:prstGeom prst="rect">
            <a:avLst/>
          </a:prstGeom>
        </p:spPr>
        <p:txBody>
          <a:bodyPr vert="horz" wrap="square" lIns="0" tIns="59944" rIns="0" bIns="0" rtlCol="0">
            <a:spAutoFit/>
          </a:bodyPr>
          <a:lstStyle/>
          <a:p>
            <a:pPr marL="66421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ОРГАНИЗАЦИЯ</a:t>
            </a:r>
            <a:r>
              <a:rPr spc="-25" dirty="0"/>
              <a:t> </a:t>
            </a:r>
            <a:r>
              <a:rPr dirty="0"/>
              <a:t>И</a:t>
            </a:r>
            <a:r>
              <a:rPr spc="-80" dirty="0"/>
              <a:t> </a:t>
            </a:r>
            <a:r>
              <a:rPr dirty="0"/>
              <a:t>ПРОВЕДЕНИЕ</a:t>
            </a:r>
            <a:r>
              <a:rPr spc="-70" dirty="0"/>
              <a:t> </a:t>
            </a:r>
            <a:r>
              <a:rPr lang="ru-RU" spc="-70" dirty="0" smtClean="0"/>
              <a:t> </a:t>
            </a:r>
            <a:r>
              <a:rPr spc="-25" dirty="0" smtClean="0"/>
              <a:t>ВПР</a:t>
            </a:r>
            <a:endParaRPr spc="-25" dirty="0"/>
          </a:p>
        </p:txBody>
      </p:sp>
      <p:sp>
        <p:nvSpPr>
          <p:cNvPr id="6" name="object 6"/>
          <p:cNvSpPr txBox="1"/>
          <p:nvPr/>
        </p:nvSpPr>
        <p:spPr>
          <a:xfrm>
            <a:off x="1115364" y="1159890"/>
            <a:ext cx="64941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344805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ДЛЯ</a:t>
            </a:r>
            <a:r>
              <a:rPr sz="1100" b="1" spc="-6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0000"/>
                </a:solidFill>
                <a:latin typeface="Arial"/>
                <a:cs typeface="Arial"/>
              </a:rPr>
              <a:t>ОРГАНОВ</a:t>
            </a:r>
            <a:r>
              <a:rPr sz="11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0000"/>
                </a:solidFill>
                <a:latin typeface="Arial"/>
                <a:cs typeface="Arial"/>
              </a:rPr>
              <a:t>ИСПОЛНИТЕЛЬНОЙ</a:t>
            </a:r>
            <a:r>
              <a:rPr sz="11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0000"/>
                </a:solidFill>
                <a:latin typeface="Arial"/>
                <a:cs typeface="Arial"/>
              </a:rPr>
              <a:t>ВЛАСТИ,</a:t>
            </a:r>
            <a:r>
              <a:rPr sz="11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0000"/>
                </a:solidFill>
                <a:latin typeface="Arial"/>
                <a:cs typeface="Arial"/>
              </a:rPr>
              <a:t>ОРГАНОВ</a:t>
            </a:r>
            <a:r>
              <a:rPr sz="11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0000"/>
                </a:solidFill>
                <a:latin typeface="Arial"/>
                <a:cs typeface="Arial"/>
              </a:rPr>
              <a:t>МЕСТНОГО</a:t>
            </a:r>
            <a:r>
              <a:rPr sz="11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0000"/>
                </a:solidFill>
                <a:latin typeface="Arial"/>
                <a:cs typeface="Arial"/>
              </a:rPr>
              <a:t>САМОУПРАВЛЕНИЯ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МУНИЦИПАЛЬНЫХ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РАЙОНОВ,</a:t>
            </a:r>
            <a:r>
              <a:rPr sz="1100" b="1" spc="-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МУНИЦИПАЛЬНЫХ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ОКРУГОВ</a:t>
            </a:r>
            <a:r>
              <a:rPr sz="1100" b="1" spc="-4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И</a:t>
            </a:r>
            <a:r>
              <a:rPr sz="1100" b="1" spc="-3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ГОРОДСКИХ</a:t>
            </a:r>
            <a:r>
              <a:rPr sz="1100" b="1" spc="-4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ОКРУГОВ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ПО</a:t>
            </a:r>
            <a:r>
              <a:rPr sz="1100" b="1" spc="-5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РЕШЕНИЮ</a:t>
            </a:r>
            <a:r>
              <a:rPr sz="1100" b="1" spc="-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ВОПРОСОВ</a:t>
            </a:r>
            <a:r>
              <a:rPr sz="1100" b="1" spc="-6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МЕСТНОГО</a:t>
            </a:r>
            <a:r>
              <a:rPr sz="1100" b="1" spc="-3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ЗНАЧЕНИЯ</a:t>
            </a:r>
            <a:r>
              <a:rPr sz="1100" b="1" spc="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В</a:t>
            </a:r>
            <a:r>
              <a:rPr sz="1100" b="1" spc="-4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СФЕРЕ</a:t>
            </a:r>
            <a:r>
              <a:rPr sz="1100" b="1" spc="-3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ОБРАЗОВАНИЯ,</a:t>
            </a:r>
            <a:r>
              <a:rPr sz="1100" b="1" spc="1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0000"/>
                </a:solidFill>
                <a:latin typeface="Arial"/>
                <a:cs typeface="Arial"/>
              </a:rPr>
              <a:t>УЧРЕДИТЕЛЕЙ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FF0000"/>
                </a:solidFill>
                <a:latin typeface="Arial"/>
                <a:cs typeface="Arial"/>
              </a:rPr>
              <a:t>ОБРАЗОВАТЕЛЬНЫХ</a:t>
            </a:r>
            <a:r>
              <a:rPr sz="1100" b="1" spc="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0000"/>
                </a:solidFill>
                <a:latin typeface="Arial"/>
                <a:cs typeface="Arial"/>
              </a:rPr>
              <a:t>ОРГАНИЗАЦИЙ</a:t>
            </a:r>
            <a:r>
              <a:rPr sz="1100" b="1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b="1" u="sng" spc="-10" dirty="0">
                <a:solidFill>
                  <a:srgbClr val="555086"/>
                </a:solidFill>
                <a:uFill>
                  <a:solidFill>
                    <a:srgbClr val="555086"/>
                  </a:solidFill>
                </a:uFill>
                <a:latin typeface="Arial"/>
                <a:cs typeface="Arial"/>
              </a:rPr>
              <a:t>НЕДОПУСТИМО: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3930" y="2157577"/>
            <a:ext cx="7316470" cy="365760"/>
          </a:xfrm>
          <a:prstGeom prst="rect">
            <a:avLst/>
          </a:prstGeom>
          <a:solidFill>
            <a:srgbClr val="8FAADC">
              <a:alpha val="59999"/>
            </a:srgbClr>
          </a:solidFill>
        </p:spPr>
        <p:txBody>
          <a:bodyPr vert="horz" wrap="square" lIns="0" tIns="40640" rIns="0" bIns="0" rtlCol="0">
            <a:spAutoFit/>
          </a:bodyPr>
          <a:lstStyle/>
          <a:p>
            <a:pPr marL="217804">
              <a:lnSpc>
                <a:spcPct val="100000"/>
              </a:lnSpc>
              <a:spcBef>
                <a:spcPts val="320"/>
              </a:spcBef>
              <a:tabLst>
                <a:tab pos="782320" algn="l"/>
              </a:tabLst>
            </a:pPr>
            <a:r>
              <a:rPr sz="2400" b="1" spc="-37" baseline="1736" dirty="0">
                <a:solidFill>
                  <a:srgbClr val="555086"/>
                </a:solidFill>
                <a:latin typeface="Arial"/>
                <a:cs typeface="Arial"/>
              </a:rPr>
              <a:t>1.</a:t>
            </a:r>
            <a:r>
              <a:rPr sz="2400" b="1" baseline="1736" dirty="0">
                <a:solidFill>
                  <a:srgbClr val="555086"/>
                </a:solidFill>
                <a:latin typeface="Arial"/>
                <a:cs typeface="Arial"/>
              </a:rPr>
              <a:t>	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ОПРЕДЕЛЯТЬ</a:t>
            </a:r>
            <a:r>
              <a:rPr sz="1100" b="1" spc="-4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ЕДИНЫЙ</a:t>
            </a:r>
            <a:r>
              <a:rPr sz="1100" b="1" spc="-4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ДЕНЬ</a:t>
            </a:r>
            <a:r>
              <a:rPr sz="1100" b="1" spc="-2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ПРОВЕДЕНИЯ</a:t>
            </a:r>
            <a:r>
              <a:rPr sz="1100" b="1" spc="-4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25" dirty="0">
                <a:solidFill>
                  <a:srgbClr val="555086"/>
                </a:solidFill>
                <a:latin typeface="Arial"/>
                <a:cs typeface="Arial"/>
              </a:rPr>
              <a:t>ВПР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85544" y="2719197"/>
            <a:ext cx="6157595" cy="864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1135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ОПРЕДЕЛЯТЬ</a:t>
            </a:r>
            <a:r>
              <a:rPr sz="1100" b="1" spc="-3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ОТЛИЧНЫЕ</a:t>
            </a:r>
            <a:r>
              <a:rPr sz="1100" b="1" spc="-4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ОТ</a:t>
            </a:r>
            <a:r>
              <a:rPr sz="1100" b="1" spc="-3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20" dirty="0">
                <a:solidFill>
                  <a:srgbClr val="555086"/>
                </a:solidFill>
                <a:latin typeface="Arial"/>
                <a:cs typeface="Arial"/>
              </a:rPr>
              <a:t>ПЛАНА-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ГРАФИКА</a:t>
            </a:r>
            <a:r>
              <a:rPr sz="1100" b="1" spc="1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СРОКИ</a:t>
            </a:r>
            <a:r>
              <a:rPr sz="1100" b="1" spc="-4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ДЛЯ</a:t>
            </a:r>
            <a:r>
              <a:rPr sz="1100" b="1" spc="-4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СКАЧИВАНИЯ</a:t>
            </a:r>
            <a:r>
              <a:rPr sz="1100" b="1" spc="1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АРХИВОВ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С</a:t>
            </a:r>
            <a:r>
              <a:rPr sz="1100" b="1" spc="-2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МАТЕРИАЛАМИ</a:t>
            </a:r>
            <a:r>
              <a:rPr sz="1100" b="1" spc="2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ДЛЯ</a:t>
            </a:r>
            <a:r>
              <a:rPr sz="1100" b="1" spc="-3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ПРОВЕДЕНИЯ</a:t>
            </a:r>
            <a:r>
              <a:rPr sz="1100" b="1" spc="-2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ВПР</a:t>
            </a:r>
            <a:r>
              <a:rPr sz="1100" b="1" spc="-3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(ФАЙЛЫ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ДЛЯ</a:t>
            </a:r>
            <a:r>
              <a:rPr sz="1100" b="1" spc="-4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УЧАСТНИКОВ</a:t>
            </a:r>
            <a:r>
              <a:rPr sz="1100" b="1" spc="2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25" dirty="0">
                <a:solidFill>
                  <a:srgbClr val="555086"/>
                </a:solidFill>
                <a:latin typeface="Arial"/>
                <a:cs typeface="Arial"/>
              </a:rPr>
              <a:t>ВПР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В</a:t>
            </a:r>
            <a:r>
              <a:rPr sz="1100" b="1" spc="-2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ЛИЧНОМ</a:t>
            </a:r>
            <a:r>
              <a:rPr sz="1100" b="1" spc="-5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КАБИНЕТЕ</a:t>
            </a:r>
            <a:r>
              <a:rPr sz="1100" b="1" spc="3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ГОСУДАРСТВЕННОЙ</a:t>
            </a:r>
            <a:r>
              <a:rPr sz="1100" b="1" spc="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ИНФОРМАЦИОННОЙ</a:t>
            </a:r>
            <a:r>
              <a:rPr sz="1100" b="1" spc="-2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СИСТЕМЫ</a:t>
            </a:r>
            <a:endParaRPr sz="1100">
              <a:latin typeface="Arial"/>
              <a:cs typeface="Arial"/>
            </a:endParaRPr>
          </a:p>
          <a:p>
            <a:pPr marR="5080">
              <a:lnSpc>
                <a:spcPct val="100000"/>
              </a:lnSpc>
            </a:pP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«ФЕДЕРАЛЬНАЯ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ИНФОРМАЦИОННАЯ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СИСТЕМА</a:t>
            </a:r>
            <a:r>
              <a:rPr sz="1100" b="1" spc="-3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ОЦЕНКИ</a:t>
            </a:r>
            <a:r>
              <a:rPr sz="1100" b="1" spc="-6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КАЧЕСТВА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 ОБРАЗОВАНИЯ»),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А</a:t>
            </a:r>
            <a:r>
              <a:rPr sz="1100" b="1" spc="-4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ТАКЖЕ</a:t>
            </a:r>
            <a:r>
              <a:rPr sz="1100" b="1" spc="-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УСТАНАВЛИВАТЬ</a:t>
            </a:r>
            <a:r>
              <a:rPr sz="1100" b="1" spc="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СРОКИ</a:t>
            </a:r>
            <a:r>
              <a:rPr sz="1100" b="1" spc="-5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ПЕЧАТИ</a:t>
            </a:r>
            <a:r>
              <a:rPr sz="1100" b="1" spc="-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ВАРИАНТОВ</a:t>
            </a:r>
            <a:r>
              <a:rPr sz="1100" b="1" spc="-1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25" dirty="0">
                <a:solidFill>
                  <a:srgbClr val="555086"/>
                </a:solidFill>
                <a:latin typeface="Arial"/>
                <a:cs typeface="Arial"/>
              </a:rPr>
              <a:t>ВПР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85544" y="3825646"/>
            <a:ext cx="491045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ОПРЕДЕЛЯТЬ</a:t>
            </a:r>
            <a:r>
              <a:rPr sz="1100" b="1" spc="-3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ФОРМУ</a:t>
            </a:r>
            <a:r>
              <a:rPr sz="1100" b="1" spc="-6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ПРОВЕДЕНИЯ</a:t>
            </a:r>
            <a:r>
              <a:rPr sz="1100" b="1" spc="-3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ВПР</a:t>
            </a:r>
            <a:r>
              <a:rPr sz="1100" b="1" spc="-2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(НА</a:t>
            </a:r>
            <a:r>
              <a:rPr sz="1100" b="1" spc="-1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БУМАЖНОМ</a:t>
            </a:r>
            <a:r>
              <a:rPr sz="1100" b="1" spc="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НОСИТЕЛЕ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ИЛИ</a:t>
            </a:r>
            <a:r>
              <a:rPr sz="1100" b="1" spc="-20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555086"/>
                </a:solidFill>
                <a:latin typeface="Arial"/>
                <a:cs typeface="Arial"/>
              </a:rPr>
              <a:t>С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 ИСПОЛЬЗОВАНИЕМ</a:t>
            </a:r>
            <a:r>
              <a:rPr sz="1100" b="1" spc="15" dirty="0">
                <a:solidFill>
                  <a:srgbClr val="55508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555086"/>
                </a:solidFill>
                <a:latin typeface="Arial"/>
                <a:cs typeface="Arial"/>
              </a:rPr>
              <a:t>КОМПЬЮТЕРА)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2332" y="2697606"/>
            <a:ext cx="1822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b="1" spc="-25" dirty="0">
                <a:solidFill>
                  <a:srgbClr val="555086"/>
                </a:solidFill>
                <a:latin typeface="Arial"/>
                <a:cs typeface="Arial"/>
              </a:rPr>
              <a:t>2.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2332" y="3795166"/>
            <a:ext cx="1822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b="1" spc="-25" dirty="0">
                <a:solidFill>
                  <a:srgbClr val="555086"/>
                </a:solidFill>
                <a:latin typeface="Arial"/>
                <a:cs typeface="Arial"/>
              </a:rPr>
              <a:t>3.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126</TotalTime>
  <Words>1036</Words>
  <Application>Microsoft Office PowerPoint</Application>
  <PresentationFormat>Экран (16:9)</PresentationFormat>
  <Paragraphs>191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ОСНОВАНИЯ ДЛЯ ПРОВЕДЕНИЯ:</vt:lpstr>
      <vt:lpstr>ИНФОРМАЦИОННО-МЕТОДИЧЕСКОЕ ОБЕСПЕЧЕНИЕ ВПР</vt:lpstr>
      <vt:lpstr>ОСНОВНЫЕ АКЦЕНТЫ ПРАВИЛ ПРОВЕДЕНИЯ МЕРОПРИЯТИЙ ПО ОЦЕНКЕ КАЧЕСТВА ОБРАЗОВАНИЯ (ВПР)</vt:lpstr>
      <vt:lpstr>СРОКИ ПРОВЕДЕНИЯ И ВРЕМЯ ВЫПОЛНЕНИЯ ВПР В 4 - 8 И 10 КЛАССАХ</vt:lpstr>
      <vt:lpstr>Презентация PowerPoint</vt:lpstr>
      <vt:lpstr>ВПР С ИСПОЛЬЗОВАНИЕМ КОМПЬЮТЕРА:</vt:lpstr>
      <vt:lpstr>ПОДГОТОВКА К ПРОВЕДЕНИЮ ВПР</vt:lpstr>
      <vt:lpstr>ОРГАНИЗАЦИЯ И ПРОВЕДЕНИЕ  ВПР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Терова Антонина Андреевна</dc:creator>
  <cp:lastModifiedBy>Ольга  Владимировна Кузнецова</cp:lastModifiedBy>
  <cp:revision>20</cp:revision>
  <dcterms:created xsi:type="dcterms:W3CDTF">2025-03-11T05:06:40Z</dcterms:created>
  <dcterms:modified xsi:type="dcterms:W3CDTF">2025-03-11T07:30:26Z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2025-02-27T00:00:00Z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2025-03-11T00:00:00Z</vt:filetime>
  </property>
  <property fmtid="{D5CDD505-2E9C-101B-9397-08002B2CF9AE}" pid="5" name="Producer">
    <vt:lpwstr>Microsoft® PowerPoint® 2010</vt:lpwstr>
  </property>
</Properties>
</file>