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6"/>
  </p:notesMasterIdLst>
  <p:handoutMasterIdLst>
    <p:handoutMasterId r:id="rId17"/>
  </p:handoutMasterIdLst>
  <p:sldIdLst>
    <p:sldId id="269" r:id="rId2"/>
    <p:sldId id="272" r:id="rId3"/>
    <p:sldId id="273" r:id="rId4"/>
    <p:sldId id="276" r:id="rId5"/>
    <p:sldId id="277" r:id="rId6"/>
    <p:sldId id="278" r:id="rId7"/>
    <p:sldId id="284" r:id="rId8"/>
    <p:sldId id="285" r:id="rId9"/>
    <p:sldId id="279" r:id="rId10"/>
    <p:sldId id="283" r:id="rId11"/>
    <p:sldId id="282" r:id="rId12"/>
    <p:sldId id="280" r:id="rId13"/>
    <p:sldId id="287" r:id="rId14"/>
    <p:sldId id="265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CC00"/>
    <a:srgbClr val="00CC66"/>
    <a:srgbClr val="FF0066"/>
    <a:srgbClr val="0066CC"/>
    <a:srgbClr val="FFCC00"/>
    <a:srgbClr val="00008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76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0DEEFB40-C544-4FF0-951D-36D316BE503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841A16-DD72-4EAB-A681-E6D45EF19F8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C1634-34FD-44DB-8FB8-3BA5C9383F77}" type="datetime1">
              <a:rPr lang="ru-RU"/>
              <a:pPr>
                <a:defRPr/>
              </a:pPr>
              <a:t>15.02.2025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425FEC-380D-4B14-A6A2-FCF105C609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5630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42327-AD84-44C3-9BEB-B5C416A24632}" type="datetime1">
              <a:rPr lang="ru-RU"/>
              <a:pPr>
                <a:defRPr/>
              </a:pPr>
              <a:t>15.02.2025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81B81-1E2F-4D6A-A670-517A000675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607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2B0D6F-F82E-44A0-AB51-847DD1433FCA}" type="datetime1">
              <a:rPr lang="ru-RU"/>
              <a:pPr>
                <a:defRPr/>
              </a:pPr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57180661-9A2C-4CEE-B0D1-B6E15C18AD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206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237F7-196E-4F71-935B-D8E8E85A7131}" type="datetime1">
              <a:rPr lang="ru-RU"/>
              <a:pPr>
                <a:defRPr/>
              </a:pPr>
              <a:t>15.02.2025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85FCE-1515-4F03-BE57-BA622E2E77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437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292325E-8E46-4624-8B99-2F252D0828F5}" type="datetime1">
              <a:rPr lang="ru-RU"/>
              <a:pPr>
                <a:defRPr/>
              </a:pPr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6090B567-DAB3-47D2-91CC-79FC622A0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2567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336B9-F1BD-48B5-A454-71A95882B97C}" type="datetime1">
              <a:rPr lang="ru-RU"/>
              <a:pPr>
                <a:defRPr/>
              </a:pPr>
              <a:t>15.02.2025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BAC5C-AADC-453C-B84D-6D1365ABAC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052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43D92-F59A-4418-9E00-E5FA36C14F7F}" type="datetime1">
              <a:rPr lang="ru-RU"/>
              <a:pPr>
                <a:defRPr/>
              </a:pPr>
              <a:t>15.02.2025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33E91-A7AC-4F30-8209-376E6FDC69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298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206F0-E2FC-4BF9-9677-F173E65FD47A}" type="datetime1">
              <a:rPr lang="ru-RU"/>
              <a:pPr>
                <a:defRPr/>
              </a:pPr>
              <a:t>15.02.2025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81DB5-F268-41A6-8C0A-9D943F45CC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073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C4C67-9A65-492E-B7DC-9DAD5DC8B12B}" type="datetime1">
              <a:rPr lang="ru-RU"/>
              <a:pPr>
                <a:defRPr/>
              </a:pPr>
              <a:t>15.02.2025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A25CD-EC74-4CCC-9E42-24998A432A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238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9844F-E7B2-40CD-B59E-650CF9470631}" type="datetime1">
              <a:rPr lang="ru-RU"/>
              <a:pPr>
                <a:defRPr/>
              </a:pPr>
              <a:t>15.02.2025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06B62-5CAD-4E23-B07E-D77AC22149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040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D310A1-0A3F-44C5-8C2C-06EEB22CC67A}" type="datetime1">
              <a:rPr lang="ru-RU"/>
              <a:pPr>
                <a:defRPr/>
              </a:pPr>
              <a:t>15.02.2025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CFC2C-27D3-450F-8E05-803A6773E2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9289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4697BAA7-4B81-4A55-83C4-B7E30F34D4F2}" type="datetime1">
              <a:rPr lang="ru-RU"/>
              <a:pPr>
                <a:defRPr/>
              </a:pPr>
              <a:t>15.02.2025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chemeClr val="tx2"/>
                </a:solidFill>
              </a:defRPr>
            </a:lvl1pPr>
          </a:lstStyle>
          <a:p>
            <a:fld id="{B40E1006-90C8-4721-8E64-90EC07A5F3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78" r:id="rId2"/>
    <p:sldLayoutId id="2147483786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7" r:id="rId9"/>
    <p:sldLayoutId id="2147483784" r:id="rId10"/>
    <p:sldLayoutId id="2147483788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85707F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85707F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masterbisera.ru/uploads/posts/2011-01/1295970533_masterbisera.ru-22.jpg" TargetMode="External"/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12" Type="http://schemas.openxmlformats.org/officeDocument/2006/relationships/image" Target="../media/image50.jpeg"/><Relationship Id="rId2" Type="http://schemas.openxmlformats.org/officeDocument/2006/relationships/hyperlink" Target="http://masterbisera.ru/uploads/posts/2011-01/1295970533_masterbisera.ru-18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asterbisera.ru/uploads/posts/2011-01/1295970569_masterbisera.ru-21.jpg" TargetMode="External"/><Relationship Id="rId11" Type="http://schemas.openxmlformats.org/officeDocument/2006/relationships/image" Target="../media/image49.jpeg"/><Relationship Id="rId5" Type="http://schemas.openxmlformats.org/officeDocument/2006/relationships/image" Target="../media/image45.jpeg"/><Relationship Id="rId10" Type="http://schemas.openxmlformats.org/officeDocument/2006/relationships/image" Target="../media/image48.jpeg"/><Relationship Id="rId4" Type="http://schemas.openxmlformats.org/officeDocument/2006/relationships/hyperlink" Target="http://masterbisera.ru/uploads/posts/2011-01/1295970506_masterbisera.ru-19.jpg" TargetMode="External"/><Relationship Id="rId9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914400"/>
            <a:ext cx="7086600" cy="2362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chemeClr val="bg1">
                    <a:lumMod val="85000"/>
                  </a:schemeClr>
                </a:solidFill>
              </a:rPr>
              <a:t> Изготовление цветов</a:t>
            </a:r>
            <a:br>
              <a:rPr lang="ru-RU" sz="40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4000" dirty="0" smtClean="0">
                <a:solidFill>
                  <a:schemeClr val="bg1">
                    <a:lumMod val="85000"/>
                  </a:schemeClr>
                </a:solidFill>
              </a:rPr>
              <a:t> в технике 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bg1">
                    <a:lumMod val="85000"/>
                  </a:schemeClr>
                </a:solidFill>
              </a:rPr>
              <a:t>французского плетения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667000" y="2286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bg2"/>
                </a:solidFill>
              </a:rPr>
              <a:t>Творческий</a:t>
            </a:r>
            <a:r>
              <a:rPr lang="ru-RU" altLang="ru-RU" sz="2400"/>
              <a:t> </a:t>
            </a:r>
            <a:r>
              <a:rPr lang="ru-RU" altLang="ru-RU" sz="2400">
                <a:solidFill>
                  <a:schemeClr val="bg2"/>
                </a:solidFill>
              </a:rPr>
              <a:t>проект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3200400" y="5486400"/>
            <a:ext cx="5908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Выполнила: </a:t>
            </a:r>
            <a:r>
              <a:rPr lang="ru-RU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Блинова</a:t>
            </a:r>
            <a:r>
              <a:rPr lang="ru-RU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Наталья Александровна</a:t>
            </a:r>
          </a:p>
        </p:txBody>
      </p:sp>
      <p:pic>
        <p:nvPicPr>
          <p:cNvPr id="6" name="Рисунок 5" descr="L:\Мастер-классы\М-к бисер\Фотографии\IMG_1491.jpg"/>
          <p:cNvPicPr/>
          <p:nvPr/>
        </p:nvPicPr>
        <p:blipFill>
          <a:blip r:embed="rId2" cstate="print"/>
          <a:srcRect l="1742" r="12477"/>
          <a:stretch>
            <a:fillRect/>
          </a:stretch>
        </p:blipFill>
        <p:spPr bwMode="auto">
          <a:xfrm rot="5400000">
            <a:off x="838199" y="381001"/>
            <a:ext cx="1752602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L:\Мастер-классы\М-к бисер\Фотографии\IMG_1484.jpg"/>
          <p:cNvPicPr/>
          <p:nvPr/>
        </p:nvPicPr>
        <p:blipFill>
          <a:blip r:embed="rId3" cstate="print"/>
          <a:srcRect l="10596" t="8811" r="6291" b="5727"/>
          <a:stretch>
            <a:fillRect/>
          </a:stretch>
        </p:blipFill>
        <p:spPr bwMode="auto">
          <a:xfrm>
            <a:off x="152400" y="2438400"/>
            <a:ext cx="1981200" cy="167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L:\Мастер-классы\М-к бисер\Фотографии\IMG_1507.jpg"/>
          <p:cNvPicPr/>
          <p:nvPr/>
        </p:nvPicPr>
        <p:blipFill>
          <a:blip r:embed="rId4" cstate="print"/>
          <a:srcRect l="14643" r="9489" b="3937"/>
          <a:stretch>
            <a:fillRect/>
          </a:stretch>
        </p:blipFill>
        <p:spPr bwMode="auto">
          <a:xfrm>
            <a:off x="6477000" y="3429000"/>
            <a:ext cx="22860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L:\Мастер-классы\М-к бисер\Фотографии\IMG_1510.jpg"/>
          <p:cNvPicPr preferRelativeResize="0"/>
          <p:nvPr/>
        </p:nvPicPr>
        <p:blipFill>
          <a:blip r:embed="rId5" cstate="print"/>
          <a:srcRect l="8413" r="10216"/>
          <a:stretch>
            <a:fillRect/>
          </a:stretch>
        </p:blipFill>
        <p:spPr bwMode="auto">
          <a:xfrm rot="5400000">
            <a:off x="3562984" y="3295017"/>
            <a:ext cx="1752601" cy="2020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L:\Мастер-классы\М-к бисер\Фотографии\IMG_149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88034" y="4698367"/>
            <a:ext cx="1905001" cy="1499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4648200" cy="838199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Сборка цветка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4267200" cy="5791200"/>
          </a:xfrm>
        </p:spPr>
        <p:txBody>
          <a:bodyPr/>
          <a:lstStyle/>
          <a:p>
            <a:pPr eaLnBrk="1" hangingPunct="1">
              <a:defRPr/>
            </a:pPr>
            <a:r>
              <a:rPr lang="ru-RU" b="1" u="sng" dirty="0" smtClean="0"/>
              <a:t> </a:t>
            </a:r>
            <a:endParaRPr lang="ru-RU" dirty="0" smtClean="0"/>
          </a:p>
          <a:p>
            <a:pPr algn="l" eaLnBrk="1" hangingPunct="1">
              <a:spcBef>
                <a:spcPts val="0"/>
              </a:spcBef>
              <a:defRPr/>
            </a:pPr>
            <a:r>
              <a:rPr lang="ru-RU" dirty="0" smtClean="0"/>
              <a:t> </a:t>
            </a:r>
            <a:r>
              <a:rPr lang="ru-RU" sz="1600" dirty="0" smtClean="0"/>
              <a:t>Собираем лепестки в </a:t>
            </a:r>
            <a:r>
              <a:rPr lang="ru-RU" sz="1600" b="1" dirty="0" smtClean="0"/>
              <a:t>цветовой круг.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ru-RU" sz="1600" b="1" dirty="0" smtClean="0"/>
              <a:t> </a:t>
            </a:r>
            <a:r>
              <a:rPr lang="ru-RU" sz="1600" dirty="0" smtClean="0"/>
              <a:t>На одну проволоку от лепестка нанизываем 3-5 таких же лепестков (</a:t>
            </a:r>
            <a:r>
              <a:rPr lang="ru-RU" sz="1600" i="1" dirty="0" smtClean="0"/>
              <a:t>через одну нижнюю бусинку в каждом лепестке</a:t>
            </a:r>
            <a:r>
              <a:rPr lang="ru-RU" sz="1600" dirty="0" smtClean="0"/>
              <a:t>) Замыкаем круг этой же проволокой в первый лепесток (</a:t>
            </a:r>
            <a:r>
              <a:rPr lang="ru-RU" sz="1600" i="1" dirty="0" smtClean="0"/>
              <a:t>сам в себя</a:t>
            </a:r>
            <a:r>
              <a:rPr lang="ru-RU" sz="1600" dirty="0" smtClean="0"/>
              <a:t>). Т.О. получится аккуратный цветовой круг. Затем в получившийся круг из лепестков вставляем сердцевину.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ru-RU" sz="1600" dirty="0" smtClean="0"/>
              <a:t>Цветок может состоять из нескольких цветовых кругов. Собираем их 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ru-RU" sz="1600" dirty="0" smtClean="0"/>
              <a:t>поочерёдно – маленький, большой и т.д.   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ru-RU" sz="1600" dirty="0" smtClean="0"/>
              <a:t>Следите за тем, чтобы маленькие </a:t>
            </a:r>
            <a:r>
              <a:rPr lang="ru-RU" sz="1600" b="1" dirty="0" smtClean="0"/>
              <a:t>лепестки</a:t>
            </a:r>
            <a:r>
              <a:rPr lang="ru-RU" sz="1600" dirty="0" smtClean="0"/>
              <a:t> были впереди, а большие сзади. 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ru-RU" sz="1600" dirty="0" smtClean="0"/>
              <a:t>СЕКРЕТ: Лепестки из бисера тяжелые. И, когда их много, цветок может иметь неаккуратную форму, т.к. они от тяжести отгибаются. Можно лепесточки между собой сшить капроновой нитью или леской. В этом случае цветы будут безупречны.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cap="all" dirty="0" smtClean="0"/>
              <a:t>  </a:t>
            </a:r>
            <a:endParaRPr lang="ru-RU" dirty="0"/>
          </a:p>
        </p:txBody>
      </p:sp>
      <p:sp>
        <p:nvSpPr>
          <p:cNvPr id="15364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5A0010-F4DE-42DA-85C2-C5F8A7FB8457}" type="datetime1">
              <a:rPr lang="ru-RU" altLang="ru-RU" smtClean="0">
                <a:solidFill>
                  <a:schemeClr val="tx2"/>
                </a:solidFill>
              </a:rPr>
              <a:pPr/>
              <a:t>15.02.2025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1536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B5E1C1-E1E3-40F4-9574-8DC1B63CE5F4}" type="slidenum">
              <a:rPr lang="ru-RU" altLang="ru-RU">
                <a:solidFill>
                  <a:schemeClr val="tx2"/>
                </a:solidFill>
              </a:rPr>
              <a:pPr/>
              <a:t>10</a:t>
            </a:fld>
            <a:endParaRPr lang="ru-RU" altLang="ru-RU">
              <a:solidFill>
                <a:schemeClr val="tx2"/>
              </a:solidFill>
            </a:endParaRPr>
          </a:p>
        </p:txBody>
      </p:sp>
      <p:pic>
        <p:nvPicPr>
          <p:cNvPr id="7" name="Picture 3" descr="G:\Мастер-классы\М-к бисер\Фотографии\DSC09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"/>
            <a:ext cx="1524000" cy="114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1" name="Picture 7" descr="L:\Мастер-классы\М-к бисер\Фотографии\DSC095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52400"/>
            <a:ext cx="1625600" cy="121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2" name="Picture 8" descr="L:\Мастер-классы\М-к бисер\Фотографии\DSC09603.JPG"/>
          <p:cNvPicPr>
            <a:picLocks noChangeAspect="1" noChangeArrowheads="1"/>
          </p:cNvPicPr>
          <p:nvPr/>
        </p:nvPicPr>
        <p:blipFill>
          <a:blip r:embed="rId4" cstate="print"/>
          <a:srcRect l="6379" t="14815" r="5350" b="20988"/>
          <a:stretch>
            <a:fillRect/>
          </a:stretch>
        </p:blipFill>
        <p:spPr bwMode="auto">
          <a:xfrm>
            <a:off x="5486400" y="1600200"/>
            <a:ext cx="2514600" cy="1371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3" name="Picture 9" descr="L:\Мастер-классы\М-к бисер\Фотографии\DSC09604.JPG"/>
          <p:cNvPicPr>
            <a:picLocks noChangeAspect="1" noChangeArrowheads="1"/>
          </p:cNvPicPr>
          <p:nvPr/>
        </p:nvPicPr>
        <p:blipFill>
          <a:blip r:embed="rId5" cstate="print"/>
          <a:srcRect l="12500" t="8333" r="12500"/>
          <a:stretch>
            <a:fillRect/>
          </a:stretch>
        </p:blipFill>
        <p:spPr bwMode="auto">
          <a:xfrm>
            <a:off x="4419600" y="3200400"/>
            <a:ext cx="2327564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4" name="Picture 10" descr="L:\Мастер-классы\М-к бисер\Фотографии\DSC09608.JPG"/>
          <p:cNvPicPr>
            <a:picLocks noChangeAspect="1" noChangeArrowheads="1"/>
          </p:cNvPicPr>
          <p:nvPr/>
        </p:nvPicPr>
        <p:blipFill>
          <a:blip r:embed="rId6" cstate="print"/>
          <a:srcRect l="22826" t="26087" r="18478"/>
          <a:stretch>
            <a:fillRect/>
          </a:stretch>
        </p:blipFill>
        <p:spPr bwMode="auto">
          <a:xfrm>
            <a:off x="7162800" y="2895600"/>
            <a:ext cx="1855695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5" name="Picture 11" descr="L:\Мастер-классы\М-к бисер\Фотографии\DSC09614.JPG"/>
          <p:cNvPicPr>
            <a:picLocks noChangeAspect="1" noChangeArrowheads="1"/>
          </p:cNvPicPr>
          <p:nvPr/>
        </p:nvPicPr>
        <p:blipFill>
          <a:blip r:embed="rId7" cstate="print"/>
          <a:srcRect l="3261" r="5435"/>
          <a:stretch>
            <a:fillRect/>
          </a:stretch>
        </p:blipFill>
        <p:spPr bwMode="auto">
          <a:xfrm>
            <a:off x="5943600" y="4572000"/>
            <a:ext cx="2514600" cy="20655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7772400" cy="838199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Листья и чашелистики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6248400" cy="6248400"/>
          </a:xfrm>
        </p:spPr>
        <p:txBody>
          <a:bodyPr/>
          <a:lstStyle/>
          <a:p>
            <a:pPr algn="l" eaLnBrk="1" hangingPunct="1"/>
            <a:endParaRPr lang="ru-RU" altLang="ru-RU" smtClean="0"/>
          </a:p>
          <a:p>
            <a:pPr algn="l" eaLnBrk="1" hangingPunct="1"/>
            <a:r>
              <a:rPr lang="ru-RU" altLang="ru-RU" smtClean="0"/>
              <a:t>                </a:t>
            </a:r>
            <a:r>
              <a:rPr lang="ru-RU" altLang="ru-RU" sz="1800" b="1" smtClean="0"/>
              <a:t>Чашелистики</a:t>
            </a:r>
            <a:r>
              <a:rPr lang="ru-RU" altLang="ru-RU" sz="1800" smtClean="0"/>
              <a:t> можно сделать по принципу                               	  сердцевинок или в виде маленьких листочков.     	  Прикручиваем их  к </a:t>
            </a:r>
            <a:r>
              <a:rPr lang="ru-RU" altLang="ru-RU" sz="1800" b="1" smtClean="0"/>
              <a:t>цветку </a:t>
            </a:r>
            <a:r>
              <a:rPr lang="ru-RU" altLang="ru-RU" sz="1800" smtClean="0"/>
              <a:t>снизу.</a:t>
            </a:r>
          </a:p>
          <a:p>
            <a:pPr algn="l" eaLnBrk="1" hangingPunct="1"/>
            <a:r>
              <a:rPr lang="ru-RU" altLang="ru-RU" sz="1800" b="1" smtClean="0"/>
              <a:t>Листья:</a:t>
            </a:r>
            <a:r>
              <a:rPr lang="ru-RU" altLang="ru-RU" sz="1800" smtClean="0"/>
              <a:t> Скручиваем проволоку. На ось набираем 15-20 бисерин зеленого цвета. На другой конец проволоки (рабочую проволоку) нанизываем   бисер. Направляем проволоку с бисером вдоль оси и прикручиваем - получается дуга. Рабочую проволоку возвращаем  к основанию и прикручиваем. Количество дуг зависит от размера листа.</a:t>
            </a:r>
            <a:br>
              <a:rPr lang="ru-RU" altLang="ru-RU" sz="1800" smtClean="0"/>
            </a:br>
            <a:r>
              <a:rPr lang="ru-RU" altLang="ru-RU" sz="1800" smtClean="0"/>
              <a:t>  В случае, если вы будете делать цветок на высокой ножке </a:t>
            </a:r>
            <a:r>
              <a:rPr lang="ru-RU" altLang="ru-RU" sz="1800" b="1" smtClean="0"/>
              <a:t>Листья </a:t>
            </a:r>
            <a:r>
              <a:rPr lang="ru-RU" altLang="ru-RU" sz="1800" smtClean="0"/>
              <a:t> можно обмотать аккуратно нитками на 1,5-2 см вниз. Из трёх </a:t>
            </a:r>
            <a:r>
              <a:rPr lang="ru-RU" altLang="ru-RU" sz="1800" b="1" smtClean="0"/>
              <a:t>листьев</a:t>
            </a:r>
            <a:r>
              <a:rPr lang="ru-RU" altLang="ru-RU" sz="1800" smtClean="0"/>
              <a:t> собрать </a:t>
            </a:r>
            <a:r>
              <a:rPr lang="ru-RU" altLang="ru-RU" sz="1800" b="1" smtClean="0"/>
              <a:t>веточку</a:t>
            </a:r>
            <a:r>
              <a:rPr lang="ru-RU" altLang="ru-RU" sz="1800" smtClean="0"/>
              <a:t>. Прикрутить к стеблю.  Сам </a:t>
            </a:r>
            <a:r>
              <a:rPr lang="ru-RU" altLang="ru-RU" sz="1800" b="1" smtClean="0"/>
              <a:t>стебель</a:t>
            </a:r>
            <a:r>
              <a:rPr lang="ru-RU" altLang="ru-RU" sz="1800" smtClean="0"/>
              <a:t>  обмотать </a:t>
            </a:r>
            <a:r>
              <a:rPr lang="ru-RU" altLang="ru-RU" sz="1800" b="1" smtClean="0"/>
              <a:t>нитками</a:t>
            </a:r>
            <a:r>
              <a:rPr lang="ru-RU" altLang="ru-RU" sz="1800" smtClean="0"/>
              <a:t>, одновременно приматывая веточки к стеблю.  </a:t>
            </a:r>
          </a:p>
          <a:p>
            <a:pPr algn="l" eaLnBrk="1" hangingPunct="1"/>
            <a:r>
              <a:rPr lang="ru-RU" altLang="ru-RU" sz="1800" smtClean="0"/>
              <a:t>В нашем случае обмотка не потребуется, т.к. цветы крепятся к основанию, а стебли-проволока прячутся</a:t>
            </a:r>
            <a:r>
              <a:rPr lang="ru-RU" altLang="ru-RU" smtClean="0"/>
              <a:t>.</a:t>
            </a:r>
          </a:p>
          <a:p>
            <a:pPr algn="l" eaLnBrk="1" hangingPunct="1"/>
            <a:endParaRPr lang="ru-RU" altLang="ru-RU" smtClean="0"/>
          </a:p>
          <a:p>
            <a:pPr algn="l" eaLnBrk="1" hangingPunct="1"/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 </a:t>
            </a:r>
          </a:p>
        </p:txBody>
      </p:sp>
      <p:sp>
        <p:nvSpPr>
          <p:cNvPr id="16388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34F4EF-C79F-4ED3-93E2-6C361BD00E9A}" type="datetime1">
              <a:rPr lang="ru-RU" altLang="ru-RU" smtClean="0">
                <a:solidFill>
                  <a:schemeClr val="tx2"/>
                </a:solidFill>
              </a:rPr>
              <a:pPr/>
              <a:t>15.02.2025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163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B85AA4-FFE0-4DF1-9702-8A1389D733D6}" type="slidenum">
              <a:rPr lang="ru-RU" altLang="ru-RU">
                <a:solidFill>
                  <a:schemeClr val="tx2"/>
                </a:solidFill>
              </a:rPr>
              <a:pPr/>
              <a:t>11</a:t>
            </a:fld>
            <a:endParaRPr lang="ru-RU" altLang="ru-RU">
              <a:solidFill>
                <a:schemeClr val="tx2"/>
              </a:solidFill>
            </a:endParaRPr>
          </a:p>
        </p:txBody>
      </p:sp>
      <p:pic>
        <p:nvPicPr>
          <p:cNvPr id="6" name="Рисунок 5" descr="МК по изготовлению хризантемы из бисера">
            <a:hlinkClick r:id="rId2"/>
          </p:cNvPr>
          <p:cNvPicPr/>
          <p:nvPr/>
        </p:nvPicPr>
        <p:blipFill>
          <a:blip r:embed="rId3"/>
          <a:srcRect l="46445" t="19139" r="25111" b="33383"/>
          <a:stretch>
            <a:fillRect/>
          </a:stretch>
        </p:blipFill>
        <p:spPr bwMode="auto">
          <a:xfrm>
            <a:off x="228600" y="1066800"/>
            <a:ext cx="914400" cy="106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МК по изготовлению хризантемы из бисера">
            <a:hlinkClick r:id="rId4"/>
          </p:cNvPr>
          <p:cNvPicPr/>
          <p:nvPr/>
        </p:nvPicPr>
        <p:blipFill>
          <a:blip r:embed="rId5"/>
          <a:srcRect l="12667" t="21513" r="14444" b="14392"/>
          <a:stretch>
            <a:fillRect/>
          </a:stretch>
        </p:blipFill>
        <p:spPr bwMode="auto">
          <a:xfrm>
            <a:off x="6705600" y="2743200"/>
            <a:ext cx="1600200" cy="106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МК по изготовлению хризантемы из бисера">
            <a:hlinkClick r:id="rId6"/>
          </p:cNvPr>
          <p:cNvPicPr/>
          <p:nvPr/>
        </p:nvPicPr>
        <p:blipFill>
          <a:blip r:embed="rId7"/>
          <a:srcRect r="35778" b="12018"/>
          <a:stretch>
            <a:fillRect/>
          </a:stretch>
        </p:blipFill>
        <p:spPr bwMode="auto">
          <a:xfrm>
            <a:off x="7924800" y="3581400"/>
            <a:ext cx="1371600" cy="1295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МК по изготовлению хризантемы из бисера">
            <a:hlinkClick r:id="rId8"/>
          </p:cNvPr>
          <p:cNvPicPr/>
          <p:nvPr/>
        </p:nvPicPr>
        <p:blipFill>
          <a:blip r:embed="rId9"/>
          <a:srcRect l="26889" t="4896" r="25111" b="21513"/>
          <a:stretch>
            <a:fillRect/>
          </a:stretch>
        </p:blipFill>
        <p:spPr bwMode="auto">
          <a:xfrm>
            <a:off x="6629400" y="4495800"/>
            <a:ext cx="1371600" cy="1371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4" name="Picture 6" descr="L:\Мастер-классы\М-к бисер\Фотографии\2.jpg"/>
          <p:cNvPicPr>
            <a:picLocks noChangeAspect="1" noChangeArrowheads="1"/>
          </p:cNvPicPr>
          <p:nvPr/>
        </p:nvPicPr>
        <p:blipFill>
          <a:blip r:embed="rId10"/>
          <a:srcRect l="17391" t="6625" r="18841" b="15765"/>
          <a:stretch>
            <a:fillRect/>
          </a:stretch>
        </p:blipFill>
        <p:spPr bwMode="auto">
          <a:xfrm rot="10800000" flipV="1">
            <a:off x="7924800" y="5257800"/>
            <a:ext cx="1028700" cy="14495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6" name="Picture 12" descr="L:\Мастер-классы\М-к бисер\Фотографии\IMG_1525.jpg"/>
          <p:cNvPicPr>
            <a:picLocks noChangeAspect="1" noChangeArrowheads="1"/>
          </p:cNvPicPr>
          <p:nvPr/>
        </p:nvPicPr>
        <p:blipFill>
          <a:blip r:embed="rId11" cstate="print"/>
          <a:srcRect l="11563" t="8750" r="13437" b="23750"/>
          <a:stretch>
            <a:fillRect/>
          </a:stretch>
        </p:blipFill>
        <p:spPr bwMode="auto">
          <a:xfrm rot="10800000">
            <a:off x="7676444" y="1752600"/>
            <a:ext cx="1354667" cy="91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5" name="Picture 11" descr="L:\Мастер-классы\М-к бисер\Фотографии\IMG_1524.jpg"/>
          <p:cNvPicPr>
            <a:picLocks noChangeAspect="1" noChangeArrowheads="1"/>
          </p:cNvPicPr>
          <p:nvPr/>
        </p:nvPicPr>
        <p:blipFill>
          <a:blip r:embed="rId12" cstate="print"/>
          <a:srcRect l="36875" t="8750" r="28438" b="56250"/>
          <a:stretch>
            <a:fillRect/>
          </a:stretch>
        </p:blipFill>
        <p:spPr bwMode="auto">
          <a:xfrm>
            <a:off x="6477001" y="990600"/>
            <a:ext cx="1295400" cy="980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686800" cy="838199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Оформление изделия</a:t>
            </a:r>
            <a:endParaRPr lang="ru-RU" dirty="0"/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3733800" cy="5334000"/>
          </a:xfrm>
        </p:spPr>
        <p:txBody>
          <a:bodyPr/>
          <a:lstStyle/>
          <a:p>
            <a:pPr algn="l" eaLnBrk="1" hangingPunct="1"/>
            <a:r>
              <a:rPr lang="ru-RU" altLang="ru-RU" smtClean="0"/>
              <a:t>Делаем шилом отверстия. </a:t>
            </a:r>
          </a:p>
          <a:p>
            <a:pPr algn="l" eaLnBrk="1" hangingPunct="1"/>
            <a:r>
              <a:rPr lang="ru-RU" altLang="ru-RU" smtClean="0"/>
              <a:t>Нанести капельку клея «Момент» (прозрачный).</a:t>
            </a:r>
          </a:p>
          <a:p>
            <a:pPr algn="l" eaLnBrk="1" hangingPunct="1"/>
            <a:r>
              <a:rPr lang="ru-RU" altLang="ru-RU" smtClean="0"/>
              <a:t>Закрепить цветы.</a:t>
            </a:r>
          </a:p>
        </p:txBody>
      </p:sp>
      <p:sp>
        <p:nvSpPr>
          <p:cNvPr id="1741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A5A72E-5545-4E90-AAEC-E09997558707}" type="datetime1">
              <a:rPr lang="ru-RU" altLang="ru-RU" smtClean="0">
                <a:solidFill>
                  <a:schemeClr val="tx2"/>
                </a:solidFill>
              </a:rPr>
              <a:pPr/>
              <a:t>15.02.2025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1741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49BBBC-E93B-4AD8-8836-689941292794}" type="slidenum">
              <a:rPr lang="ru-RU" altLang="ru-RU">
                <a:solidFill>
                  <a:schemeClr val="tx2"/>
                </a:solidFill>
              </a:rPr>
              <a:pPr/>
              <a:t>12</a:t>
            </a:fld>
            <a:endParaRPr lang="ru-RU" altLang="ru-RU">
              <a:solidFill>
                <a:schemeClr val="tx2"/>
              </a:solidFill>
            </a:endParaRPr>
          </a:p>
        </p:txBody>
      </p:sp>
      <p:pic>
        <p:nvPicPr>
          <p:cNvPr id="18438" name="Picture 6" descr="L:\Мастер-классы\М-к бисер\Фотографии\IMG_1472.jpg"/>
          <p:cNvPicPr>
            <a:picLocks noChangeAspect="1" noChangeArrowheads="1"/>
          </p:cNvPicPr>
          <p:nvPr/>
        </p:nvPicPr>
        <p:blipFill>
          <a:blip r:embed="rId2" cstate="print"/>
          <a:srcRect l="8064" r="12097"/>
          <a:stretch>
            <a:fillRect/>
          </a:stretch>
        </p:blipFill>
        <p:spPr bwMode="auto">
          <a:xfrm>
            <a:off x="228600" y="1143000"/>
            <a:ext cx="1752600" cy="16463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9" name="Picture 7" descr="L:\Мастер-классы\М-к бисер\Фотографии\IMG_1476.jpg"/>
          <p:cNvPicPr>
            <a:picLocks noChangeAspect="1" noChangeArrowheads="1"/>
          </p:cNvPicPr>
          <p:nvPr/>
        </p:nvPicPr>
        <p:blipFill>
          <a:blip r:embed="rId3" cstate="print"/>
          <a:srcRect l="3000"/>
          <a:stretch>
            <a:fillRect/>
          </a:stretch>
        </p:blipFill>
        <p:spPr bwMode="auto">
          <a:xfrm>
            <a:off x="2362200" y="1143000"/>
            <a:ext cx="2069592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40" name="Picture 8" descr="L:\Мастер-классы\М-к бисер\Фотографии\IMG_14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066800"/>
            <a:ext cx="2260600" cy="1695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41" name="Picture 9" descr="L:\Мастер-классы\М-к бисер\Фотографии\IMG_14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352800"/>
            <a:ext cx="2336800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42" name="Picture 10" descr="L:\Мастер-классы\М-к бисер\Фотографии\IMG_1480.jpg"/>
          <p:cNvPicPr>
            <a:picLocks noChangeAspect="1" noChangeArrowheads="1"/>
          </p:cNvPicPr>
          <p:nvPr/>
        </p:nvPicPr>
        <p:blipFill>
          <a:blip r:embed="rId6" cstate="print"/>
          <a:srcRect l="5357" t="7143"/>
          <a:stretch>
            <a:fillRect/>
          </a:stretch>
        </p:blipFill>
        <p:spPr bwMode="auto">
          <a:xfrm>
            <a:off x="3124200" y="3352800"/>
            <a:ext cx="2381738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43" name="Picture 11" descr="L:\Мастер-классы\М-к бисер\Фотографии\IMG_14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4191000"/>
            <a:ext cx="3225800" cy="2419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686800" cy="838199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dirty="0" smtClean="0"/>
              <a:t>                    </a:t>
            </a:r>
            <a:r>
              <a:rPr lang="ru-RU" sz="2700" dirty="0" smtClean="0"/>
              <a:t>Варианты изделий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436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6AE01A-7D64-48BB-93E7-ADCFC46C4123}" type="datetime1">
              <a:rPr lang="ru-RU" altLang="ru-RU" smtClean="0">
                <a:solidFill>
                  <a:schemeClr val="tx2"/>
                </a:solidFill>
              </a:rPr>
              <a:pPr/>
              <a:t>15.02.2025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CD2F80-03FD-4FE7-9E99-53F39EE6439E}" type="slidenum">
              <a:rPr lang="ru-RU" altLang="ru-RU">
                <a:solidFill>
                  <a:schemeClr val="tx2"/>
                </a:solidFill>
              </a:rPr>
              <a:pPr/>
              <a:t>13</a:t>
            </a:fld>
            <a:endParaRPr lang="ru-RU" altLang="ru-RU">
              <a:solidFill>
                <a:schemeClr val="tx2"/>
              </a:solidFill>
            </a:endParaRPr>
          </a:p>
        </p:txBody>
      </p:sp>
      <p:pic>
        <p:nvPicPr>
          <p:cNvPr id="18443" name="Picture 11" descr="L:\Мастер-классы\М-к бисер\Фотографии\IMG_1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733800"/>
            <a:ext cx="3124200" cy="23431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3010" name="Picture 2" descr="L:\Мастер-классы\М-к бисер\Фотографии\IMG_1487.jpg"/>
          <p:cNvPicPr>
            <a:picLocks noChangeAspect="1" noChangeArrowheads="1"/>
          </p:cNvPicPr>
          <p:nvPr/>
        </p:nvPicPr>
        <p:blipFill>
          <a:blip r:embed="rId3" cstate="print"/>
          <a:srcRect l="9740" t="9091" r="8442" b="7792"/>
          <a:stretch>
            <a:fillRect/>
          </a:stretch>
        </p:blipFill>
        <p:spPr bwMode="auto">
          <a:xfrm>
            <a:off x="228600" y="3733800"/>
            <a:ext cx="2900363" cy="2209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3011" name="Picture 3" descr="L:\Мастер-классы\М-к бисер\Фотографии\IMG_1506.jpg"/>
          <p:cNvPicPr>
            <a:picLocks noChangeAspect="1" noChangeArrowheads="1"/>
          </p:cNvPicPr>
          <p:nvPr/>
        </p:nvPicPr>
        <p:blipFill>
          <a:blip r:embed="rId4" cstate="print"/>
          <a:srcRect l="4286"/>
          <a:stretch>
            <a:fillRect/>
          </a:stretch>
        </p:blipFill>
        <p:spPr bwMode="auto">
          <a:xfrm rot="5400000">
            <a:off x="-109467" y="642866"/>
            <a:ext cx="3124200" cy="24480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3012" name="Picture 4" descr="L:\Мастер-классы\М-к бисер\Фотографии\IMG_14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143000"/>
            <a:ext cx="3454400" cy="2590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3013" name="Picture 5" descr="L:\Мастер-классы\М-к бисер\Фотографии\IMG_1500.jpg"/>
          <p:cNvPicPr>
            <a:picLocks noChangeAspect="1" noChangeArrowheads="1"/>
          </p:cNvPicPr>
          <p:nvPr/>
        </p:nvPicPr>
        <p:blipFill>
          <a:blip r:embed="rId6" cstate="print"/>
          <a:srcRect l="21875" r="18125"/>
          <a:stretch>
            <a:fillRect/>
          </a:stretch>
        </p:blipFill>
        <p:spPr bwMode="auto">
          <a:xfrm>
            <a:off x="6583680" y="228600"/>
            <a:ext cx="2560320" cy="3200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3014" name="Picture 6" descr="L:\Мастер-классы\М-к бисер\Фотографии\IMG_1502.jpg"/>
          <p:cNvPicPr>
            <a:picLocks noChangeAspect="1" noChangeArrowheads="1"/>
          </p:cNvPicPr>
          <p:nvPr/>
        </p:nvPicPr>
        <p:blipFill>
          <a:blip r:embed="rId7" cstate="print"/>
          <a:srcRect l="15313" r="14375" b="10000"/>
          <a:stretch>
            <a:fillRect/>
          </a:stretch>
        </p:blipFill>
        <p:spPr bwMode="auto">
          <a:xfrm>
            <a:off x="3352800" y="4419600"/>
            <a:ext cx="2301875" cy="2209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953000"/>
            <a:ext cx="8991600" cy="1676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Verdana" pitchFamily="34" charset="0"/>
                <a:cs typeface="Times New Roman" pitchFamily="18" charset="0"/>
              </a:rPr>
              <a:t>Желаю успехов в освоении французской техники изготовления цветов!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946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7F5D5F-7BC7-4276-A86C-50D53A7C76B1}" type="datetime1">
              <a:rPr lang="ru-RU" altLang="ru-RU" smtClean="0">
                <a:solidFill>
                  <a:srgbClr val="FFFFFF"/>
                </a:solidFill>
              </a:rPr>
              <a:pPr/>
              <a:t>15.02.2025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946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10F9C7-6FE0-4082-BFC1-77B429B69C83}" type="slidenum">
              <a:rPr lang="ru-RU" altLang="ru-RU">
                <a:solidFill>
                  <a:srgbClr val="FFFFFF"/>
                </a:solidFill>
              </a:rPr>
              <a:pPr/>
              <a:t>14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9462" name="Прямоугольник 5"/>
          <p:cNvSpPr>
            <a:spLocks noChangeArrowheads="1"/>
          </p:cNvSpPr>
          <p:nvPr/>
        </p:nvSpPr>
        <p:spPr bwMode="auto">
          <a:xfrm>
            <a:off x="1981200" y="152400"/>
            <a:ext cx="68580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ru-RU" altLang="ru-RU" sz="6600" b="1" i="1" dirty="0">
                <a:solidFill>
                  <a:schemeClr val="bg2"/>
                </a:solidFill>
              </a:rPr>
              <a:t>Это конец?</a:t>
            </a:r>
          </a:p>
          <a:p>
            <a:pPr algn="ctr">
              <a:spcBef>
                <a:spcPts val="2400"/>
              </a:spcBef>
            </a:pPr>
            <a:r>
              <a:rPr lang="ru-RU" altLang="ru-RU" sz="6600" b="1" i="1" dirty="0">
                <a:solidFill>
                  <a:schemeClr val="bg2"/>
                </a:solidFill>
              </a:rPr>
              <a:t>Нет! </a:t>
            </a:r>
          </a:p>
          <a:p>
            <a:pPr algn="ctr">
              <a:spcBef>
                <a:spcPts val="2400"/>
              </a:spcBef>
            </a:pPr>
            <a:r>
              <a:rPr lang="ru-RU" altLang="ru-RU" sz="6600" b="1" i="1" dirty="0">
                <a:solidFill>
                  <a:schemeClr val="bg2"/>
                </a:solidFill>
              </a:rPr>
              <a:t>Это начало        новой идеи!..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Инструменты и материалы</a:t>
            </a:r>
            <a:endParaRPr lang="ru-RU" dirty="0"/>
          </a:p>
        </p:txBody>
      </p:sp>
      <p:sp>
        <p:nvSpPr>
          <p:cNvPr id="7171" name="Дата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EFA71D-70D4-487E-9219-19BA3117BD02}" type="datetime1">
              <a:rPr lang="ru-RU" altLang="ru-RU" smtClean="0">
                <a:solidFill>
                  <a:schemeClr val="tx2"/>
                </a:solidFill>
              </a:rPr>
              <a:pPr/>
              <a:t>15.02.2025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698B65-38E1-4734-8EF1-B1CF34AF6DC4}" type="slidenum">
              <a:rPr lang="ru-RU" altLang="ru-RU">
                <a:solidFill>
                  <a:schemeClr val="tx2"/>
                </a:solidFill>
              </a:rPr>
              <a:pPr/>
              <a:t>2</a:t>
            </a:fld>
            <a:endParaRPr lang="ru-RU" altLang="ru-RU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1200" y="1831975"/>
            <a:ext cx="3200400" cy="2528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folHlink"/>
                </a:solidFill>
                <a:latin typeface="Arial" charset="0"/>
              </a:rPr>
              <a:t> </a:t>
            </a:r>
          </a:p>
          <a:p>
            <a:pPr marL="261938" indent="-261938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b="1" dirty="0">
                <a:latin typeface="Arial" charset="0"/>
              </a:rPr>
              <a:t>Ножницы;</a:t>
            </a:r>
          </a:p>
          <a:p>
            <a:pPr marL="261938" indent="-261938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b="1" dirty="0">
              <a:latin typeface="Arial" charset="0"/>
            </a:endParaRPr>
          </a:p>
          <a:p>
            <a:pPr marL="261938" indent="-261938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b="1" dirty="0">
                <a:latin typeface="Arial" charset="0"/>
              </a:rPr>
              <a:t>Проволока;</a:t>
            </a:r>
          </a:p>
          <a:p>
            <a:pPr marL="261938" indent="-261938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b="1" dirty="0">
              <a:latin typeface="Arial" charset="0"/>
            </a:endParaRPr>
          </a:p>
          <a:p>
            <a:pPr marL="261938" indent="-261938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b="1" dirty="0">
                <a:latin typeface="Arial" charset="0"/>
              </a:rPr>
              <a:t>Бисер;</a:t>
            </a:r>
          </a:p>
          <a:p>
            <a:pPr marL="261938" indent="-261938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b="1" dirty="0">
              <a:latin typeface="Arial" charset="0"/>
            </a:endParaRPr>
          </a:p>
          <a:p>
            <a:pPr marL="261938" indent="-261938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b="1" dirty="0">
                <a:latin typeface="Arial" charset="0"/>
              </a:rPr>
              <a:t> Ворсистая ткань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b="1" dirty="0">
                <a:latin typeface="Arial" charset="0"/>
              </a:rPr>
              <a:t>   (чтобы бисер 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b="1" dirty="0">
                <a:latin typeface="Arial" charset="0"/>
              </a:rPr>
              <a:t>    не рассыпался).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b="1" dirty="0">
                <a:latin typeface="Arial" charset="0"/>
              </a:rPr>
              <a:t> </a:t>
            </a:r>
          </a:p>
        </p:txBody>
      </p:sp>
      <p:pic>
        <p:nvPicPr>
          <p:cNvPr id="7176" name="Picture 8" descr="C:\Documents and Settings\Администратор\Мои документы\DSC09520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1828800"/>
            <a:ext cx="5410200" cy="4057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762000"/>
            <a:ext cx="4724400" cy="1219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бисер</a:t>
            </a:r>
            <a:r>
              <a:rPr lang="ru-RU" sz="4000" dirty="0" smtClean="0"/>
              <a:t> </a:t>
            </a:r>
            <a:r>
              <a:rPr lang="ru-RU" sz="2000" dirty="0" smtClean="0"/>
              <a:t>для лепестков лучше взять                                  2-х   оттенков 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8195" name="Дата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A75044-D189-47DB-800A-16686289F535}" type="datetime1">
              <a:rPr lang="ru-RU" altLang="ru-RU" smtClean="0">
                <a:solidFill>
                  <a:schemeClr val="tx2"/>
                </a:solidFill>
              </a:rPr>
              <a:pPr/>
              <a:t>15.02.2025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DF511A-3834-4DAC-ADF4-F8A2B82B998B}" type="slidenum">
              <a:rPr lang="ru-RU" altLang="ru-RU">
                <a:solidFill>
                  <a:schemeClr val="tx2"/>
                </a:solidFill>
              </a:rPr>
              <a:pPr/>
              <a:t>3</a:t>
            </a:fld>
            <a:endParaRPr lang="ru-RU" altLang="ru-RU">
              <a:solidFill>
                <a:schemeClr val="tx2"/>
              </a:solidFill>
            </a:endParaRPr>
          </a:p>
        </p:txBody>
      </p:sp>
      <p:pic>
        <p:nvPicPr>
          <p:cNvPr id="23554" name="Picture 2" descr="G:\Мастер-классы\М-к бисер\Фотографии\DSC09524.JPG"/>
          <p:cNvPicPr>
            <a:picLocks noChangeAspect="1" noChangeArrowheads="1"/>
          </p:cNvPicPr>
          <p:nvPr/>
        </p:nvPicPr>
        <p:blipFill>
          <a:blip r:embed="rId2" cstate="print"/>
          <a:srcRect l="56250" t="27084" r="4688" b="16667"/>
          <a:stretch>
            <a:fillRect/>
          </a:stretch>
        </p:blipFill>
        <p:spPr bwMode="auto">
          <a:xfrm>
            <a:off x="5334000" y="2514600"/>
            <a:ext cx="1981199" cy="2139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G:\Мастер-классы\М-к бисер\Фотографии\DSC09524.JPG"/>
          <p:cNvPicPr>
            <a:picLocks noChangeAspect="1" noChangeArrowheads="1"/>
          </p:cNvPicPr>
          <p:nvPr/>
        </p:nvPicPr>
        <p:blipFill>
          <a:blip r:embed="rId3" cstate="print"/>
          <a:srcRect t="16667" r="59375" b="14583"/>
          <a:stretch>
            <a:fillRect/>
          </a:stretch>
        </p:blipFill>
        <p:spPr bwMode="auto">
          <a:xfrm>
            <a:off x="6629400" y="3886200"/>
            <a:ext cx="2133600" cy="27080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5" name="Picture 3" descr="G:\Мастер-классы\М-к бисер\Фотографии\DSC09518.JPG"/>
          <p:cNvPicPr>
            <a:picLocks noChangeAspect="1" noChangeArrowheads="1"/>
          </p:cNvPicPr>
          <p:nvPr/>
        </p:nvPicPr>
        <p:blipFill>
          <a:blip r:embed="rId4" cstate="print"/>
          <a:srcRect l="25000" t="57778" r="43333"/>
          <a:stretch>
            <a:fillRect/>
          </a:stretch>
        </p:blipFill>
        <p:spPr bwMode="auto">
          <a:xfrm>
            <a:off x="304800" y="304800"/>
            <a:ext cx="2362200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 descr="G:\Мастер-классы\М-к бисер\Фотографии\DSC09518.JPG"/>
          <p:cNvPicPr>
            <a:picLocks noChangeAspect="1" noChangeArrowheads="1"/>
          </p:cNvPicPr>
          <p:nvPr/>
        </p:nvPicPr>
        <p:blipFill>
          <a:blip r:embed="rId5" cstate="print"/>
          <a:srcRect l="63333" t="26667" r="8333" b="35555"/>
          <a:stretch>
            <a:fillRect/>
          </a:stretch>
        </p:blipFill>
        <p:spPr bwMode="auto">
          <a:xfrm>
            <a:off x="228600" y="3962400"/>
            <a:ext cx="2590800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G:\Мастер-классы\М-к бисер\Фотографии\DSC09518.JPG"/>
          <p:cNvPicPr>
            <a:picLocks noChangeAspect="1" noChangeArrowheads="1"/>
          </p:cNvPicPr>
          <p:nvPr/>
        </p:nvPicPr>
        <p:blipFill>
          <a:blip r:embed="rId6" cstate="print"/>
          <a:srcRect l="13333" r="50000" b="53333"/>
          <a:stretch>
            <a:fillRect/>
          </a:stretch>
        </p:blipFill>
        <p:spPr bwMode="auto">
          <a:xfrm>
            <a:off x="2133600" y="2286000"/>
            <a:ext cx="2394857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4648200" cy="838199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257800" cy="1981200"/>
          </a:xfrm>
        </p:spPr>
        <p:txBody>
          <a:bodyPr/>
          <a:lstStyle/>
          <a:p>
            <a:pPr algn="l" eaLnBrk="1" hangingPunct="1"/>
            <a:r>
              <a:rPr lang="ru-RU" altLang="ru-RU" smtClean="0"/>
              <a:t>Набирать бисер на проволоку. Длина проволоки на лепесток 70 – 100 см. Бисер набирается на 2/3 длины проволоки.</a:t>
            </a:r>
          </a:p>
          <a:p>
            <a:pPr algn="l" eaLnBrk="1" hangingPunct="1"/>
            <a:r>
              <a:rPr lang="ru-RU" altLang="ru-RU" smtClean="0"/>
              <a:t>Крайние бусинки закрепляются, т.е. конец проволоки вставить в крайнюю бусинку 2 раза.</a:t>
            </a:r>
          </a:p>
        </p:txBody>
      </p:sp>
      <p:sp>
        <p:nvSpPr>
          <p:cNvPr id="922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3F7678-1CBD-434B-9AEF-2B273C7953F3}" type="datetime1">
              <a:rPr lang="ru-RU" altLang="ru-RU" smtClean="0">
                <a:solidFill>
                  <a:schemeClr val="tx2"/>
                </a:solidFill>
              </a:rPr>
              <a:pPr/>
              <a:t>15.02.2025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922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EB0739-9384-4860-8A92-CC024773AB81}" type="slidenum">
              <a:rPr lang="ru-RU" altLang="ru-RU">
                <a:solidFill>
                  <a:schemeClr val="tx2"/>
                </a:solidFill>
              </a:rPr>
              <a:pPr/>
              <a:t>4</a:t>
            </a:fld>
            <a:endParaRPr lang="ru-RU" altLang="ru-RU">
              <a:solidFill>
                <a:schemeClr val="tx2"/>
              </a:solidFill>
            </a:endParaRPr>
          </a:p>
        </p:txBody>
      </p:sp>
      <p:pic>
        <p:nvPicPr>
          <p:cNvPr id="24578" name="Picture 2" descr="G:\Мастер-классы\М-к бисер\Фотографии\DSC09527.JPG"/>
          <p:cNvPicPr>
            <a:picLocks noChangeAspect="1" noChangeArrowheads="1"/>
          </p:cNvPicPr>
          <p:nvPr/>
        </p:nvPicPr>
        <p:blipFill>
          <a:blip r:embed="rId2" cstate="print"/>
          <a:srcRect t="5882" r="52941" b="45098"/>
          <a:stretch>
            <a:fillRect/>
          </a:stretch>
        </p:blipFill>
        <p:spPr bwMode="auto">
          <a:xfrm>
            <a:off x="6400800" y="4419600"/>
            <a:ext cx="2438400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0" name="Picture 4" descr="G:\Мастер-классы\М-к бисер\Фотографии\DSC09526.JPG"/>
          <p:cNvPicPr>
            <a:picLocks noChangeAspect="1" noChangeArrowheads="1"/>
          </p:cNvPicPr>
          <p:nvPr/>
        </p:nvPicPr>
        <p:blipFill>
          <a:blip r:embed="rId3" cstate="print"/>
          <a:srcRect l="9524" t="8466" r="9524"/>
          <a:stretch>
            <a:fillRect/>
          </a:stretch>
        </p:blipFill>
        <p:spPr bwMode="auto">
          <a:xfrm>
            <a:off x="5715000" y="609600"/>
            <a:ext cx="2875339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79" name="Picture 3" descr="G:\Мастер-классы\М-к бисер\Фотографии\DSC09514.JPG"/>
          <p:cNvPicPr>
            <a:picLocks noChangeAspect="1" noChangeArrowheads="1"/>
          </p:cNvPicPr>
          <p:nvPr/>
        </p:nvPicPr>
        <p:blipFill>
          <a:blip r:embed="rId4" cstate="print"/>
          <a:srcRect t="3419" r="7692"/>
          <a:stretch>
            <a:fillRect/>
          </a:stretch>
        </p:blipFill>
        <p:spPr bwMode="auto">
          <a:xfrm>
            <a:off x="3886200" y="2819400"/>
            <a:ext cx="2743200" cy="2152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1" name="Picture 5" descr="G:\Мастер-классы\М-к бисер\Фотографии\DSC09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86200"/>
            <a:ext cx="2540000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4648200" cy="838199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7467600" cy="1143000"/>
          </a:xfrm>
        </p:spPr>
        <p:txBody>
          <a:bodyPr/>
          <a:lstStyle/>
          <a:p>
            <a:pPr algn="l" eaLnBrk="1" hangingPunct="1"/>
            <a:r>
              <a:rPr lang="ru-RU" altLang="ru-RU" smtClean="0"/>
              <a:t>Берем три проволоки по 20 см (это будут </a:t>
            </a:r>
            <a:r>
              <a:rPr lang="ru-RU" altLang="ru-RU" b="1" smtClean="0"/>
              <a:t>ОСИ</a:t>
            </a:r>
            <a:r>
              <a:rPr lang="ru-RU" altLang="ru-RU" smtClean="0"/>
              <a:t>). Складываем их вместе. В центре скрепляем их краем </a:t>
            </a:r>
            <a:r>
              <a:rPr lang="ru-RU" altLang="ru-RU" b="1" smtClean="0"/>
              <a:t>рабочей проволоки </a:t>
            </a:r>
            <a:r>
              <a:rPr lang="ru-RU" altLang="ru-RU" smtClean="0"/>
              <a:t>(той, на которой набран бисер для лепестка).  </a:t>
            </a:r>
          </a:p>
        </p:txBody>
      </p:sp>
      <p:sp>
        <p:nvSpPr>
          <p:cNvPr id="10244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0E3706-752A-4BFF-89A7-9862FE09BAE7}" type="datetime1">
              <a:rPr lang="ru-RU" altLang="ru-RU" smtClean="0">
                <a:solidFill>
                  <a:schemeClr val="tx2"/>
                </a:solidFill>
              </a:rPr>
              <a:pPr/>
              <a:t>15.02.2025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1024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E5A725-0D66-4B4E-B4F1-44E520CFDB46}" type="slidenum">
              <a:rPr lang="ru-RU" altLang="ru-RU">
                <a:solidFill>
                  <a:schemeClr val="tx2"/>
                </a:solidFill>
              </a:rPr>
              <a:pPr/>
              <a:t>5</a:t>
            </a:fld>
            <a:endParaRPr lang="ru-RU" altLang="ru-RU">
              <a:solidFill>
                <a:schemeClr val="tx2"/>
              </a:solidFill>
            </a:endParaRPr>
          </a:p>
        </p:txBody>
      </p:sp>
      <p:pic>
        <p:nvPicPr>
          <p:cNvPr id="25603" name="Picture 3" descr="G:\Мастер-классы\М-к бисер\Фотографии\DSC09534...jpg"/>
          <p:cNvPicPr>
            <a:picLocks noChangeAspect="1" noChangeArrowheads="1"/>
          </p:cNvPicPr>
          <p:nvPr/>
        </p:nvPicPr>
        <p:blipFill>
          <a:blip r:embed="rId2" cstate="print"/>
          <a:srcRect t="23226"/>
          <a:stretch>
            <a:fillRect/>
          </a:stretch>
        </p:blipFill>
        <p:spPr bwMode="auto">
          <a:xfrm>
            <a:off x="304800" y="2819400"/>
            <a:ext cx="4343400" cy="34153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4" name="Picture 4" descr="G:\Мастер-классы\М-к бисер\Фотографии\IMG_0003.JPG"/>
          <p:cNvPicPr>
            <a:picLocks noChangeAspect="1" noChangeArrowheads="1"/>
          </p:cNvPicPr>
          <p:nvPr/>
        </p:nvPicPr>
        <p:blipFill>
          <a:blip r:embed="rId3" cstate="print"/>
          <a:srcRect t="12635" b="18028"/>
          <a:stretch>
            <a:fillRect/>
          </a:stretch>
        </p:blipFill>
        <p:spPr bwMode="auto">
          <a:xfrm>
            <a:off x="5029200" y="2590800"/>
            <a:ext cx="3810000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696200" y="2967335"/>
            <a:ext cx="9906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ОСИ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14400" y="5181600"/>
            <a:ext cx="8382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ОСИ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14600" y="3124200"/>
            <a:ext cx="24066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Рабочая проволока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00800" y="4267200"/>
            <a:ext cx="27432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Рабочая проволока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4648200" cy="838199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8686800" cy="1828800"/>
          </a:xfrm>
        </p:spPr>
        <p:txBody>
          <a:bodyPr/>
          <a:lstStyle/>
          <a:p>
            <a:pPr algn="l" eaLnBrk="1" hangingPunct="1"/>
            <a:r>
              <a:rPr lang="ru-RU" altLang="ru-RU" smtClean="0"/>
              <a:t>Разложить оси в виде снежинки.  Начинаем плетение лепестка   </a:t>
            </a:r>
            <a:r>
              <a:rPr lang="ru-RU" altLang="ru-RU" b="1" smtClean="0"/>
              <a:t>дугами.</a:t>
            </a:r>
            <a:r>
              <a:rPr lang="ru-RU" altLang="ru-RU" smtClean="0"/>
              <a:t> Наберите одну бусинку на рабочую проволоку и прикрут</a:t>
            </a:r>
            <a:r>
              <a:rPr lang="ru-RU" altLang="ru-RU" smtClean="0">
                <a:solidFill>
                  <a:schemeClr val="bg2"/>
                </a:solidFill>
              </a:rPr>
              <a:t>ите </a:t>
            </a:r>
            <a:r>
              <a:rPr lang="ru-RU" altLang="ru-RU" smtClean="0"/>
              <a:t>ее к оси лепестка. Рабочая проволока (первая дуга из </a:t>
            </a:r>
            <a:r>
              <a:rPr lang="ru-RU" altLang="ru-RU" u="sng" smtClean="0"/>
              <a:t>одной буси</a:t>
            </a:r>
            <a:r>
              <a:rPr lang="ru-RU" altLang="ru-RU" u="sng" smtClean="0">
                <a:solidFill>
                  <a:schemeClr val="bg2"/>
                </a:solidFill>
              </a:rPr>
              <a:t>нки</a:t>
            </a:r>
            <a:r>
              <a:rPr lang="ru-RU" altLang="ru-RU" smtClean="0">
                <a:solidFill>
                  <a:schemeClr val="bg2"/>
                </a:solidFill>
              </a:rPr>
              <a:t>) </a:t>
            </a:r>
            <a:r>
              <a:rPr lang="ru-RU" altLang="ru-RU" smtClean="0"/>
              <a:t>должна лечь поверх оси, сделать </a:t>
            </a:r>
            <a:r>
              <a:rPr lang="ru-RU" altLang="ru-RU" b="1" smtClean="0"/>
              <a:t>оборот</a:t>
            </a:r>
            <a:r>
              <a:rPr lang="ru-RU" altLang="ru-RU" smtClean="0"/>
              <a:t>, и снова оказаться свер</a:t>
            </a:r>
            <a:r>
              <a:rPr lang="ru-RU" altLang="ru-RU" smtClean="0">
                <a:solidFill>
                  <a:schemeClr val="bg2"/>
                </a:solidFill>
              </a:rPr>
              <a:t>ху </a:t>
            </a:r>
            <a:r>
              <a:rPr lang="ru-RU" altLang="ru-RU" smtClean="0"/>
              <a:t>оси. Оси должны оставаться прямыми. Точно так же делается вт</a:t>
            </a:r>
            <a:r>
              <a:rPr lang="ru-RU" altLang="ru-RU" smtClean="0">
                <a:solidFill>
                  <a:schemeClr val="bg2"/>
                </a:solidFill>
              </a:rPr>
              <a:t>орая </a:t>
            </a:r>
            <a:r>
              <a:rPr lang="ru-RU" altLang="ru-RU" smtClean="0"/>
              <a:t>дуга, третья, четвертая, пятая и шестая- первый круг. </a:t>
            </a:r>
          </a:p>
        </p:txBody>
      </p:sp>
      <p:sp>
        <p:nvSpPr>
          <p:cNvPr id="11268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8287A7-54FB-4E0A-803D-70B4A44E4AAB}" type="datetime1">
              <a:rPr lang="ru-RU" altLang="ru-RU" smtClean="0">
                <a:solidFill>
                  <a:schemeClr val="tx2"/>
                </a:solidFill>
              </a:rPr>
              <a:pPr/>
              <a:t>15.02.2025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1126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7F375B-B768-4201-A1B2-9BEB571D336A}" type="slidenum">
              <a:rPr lang="ru-RU" altLang="ru-RU">
                <a:solidFill>
                  <a:schemeClr val="tx2"/>
                </a:solidFill>
              </a:rPr>
              <a:pPr/>
              <a:t>6</a:t>
            </a:fld>
            <a:endParaRPr lang="ru-RU" altLang="ru-RU">
              <a:solidFill>
                <a:schemeClr val="tx2"/>
              </a:solidFill>
            </a:endParaRPr>
          </a:p>
        </p:txBody>
      </p:sp>
      <p:pic>
        <p:nvPicPr>
          <p:cNvPr id="26626" name="Picture 2" descr="G:\Мастер-классы\М-к бисер\Фотографии\DSC09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575" y="3629025"/>
            <a:ext cx="3429000" cy="2571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7" name="Picture 3" descr="G:\Мастер-классы\М-к бисер\Фотографии\IMG_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733800"/>
            <a:ext cx="2641751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4" descr="F:\DCIM\100CANON\IMG_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 flipV="1">
            <a:off x="5620327" y="3599873"/>
            <a:ext cx="3694545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4648200" cy="838199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>
          <a:xfrm>
            <a:off x="2667000" y="1295400"/>
            <a:ext cx="3352800" cy="5029200"/>
          </a:xfrm>
        </p:spPr>
        <p:txBody>
          <a:bodyPr/>
          <a:lstStyle/>
          <a:p>
            <a:pPr algn="l" eaLnBrk="1" hangingPunct="1"/>
            <a:r>
              <a:rPr lang="ru-RU" altLang="ru-RU" smtClean="0"/>
              <a:t>Второй круг делаем из дуг, состоящих из двух бисеринок. Количество  кругов  зависит от желаемого размера лепестка, а количество бисеринок на дугах каждого следующего круга должно быть больше, чем на предыдущих. </a:t>
            </a:r>
            <a:r>
              <a:rPr lang="ru-RU" altLang="ru-RU" i="1" smtClean="0"/>
              <a:t>Для достижения легкости и прозрачности лепестков  на оси между дугами можно набирать 1-2 бисеринки. </a:t>
            </a:r>
          </a:p>
        </p:txBody>
      </p:sp>
      <p:sp>
        <p:nvSpPr>
          <p:cNvPr id="1229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DE974D-8D87-48A8-8A50-B5103A7E3D8A}" type="datetime1">
              <a:rPr lang="ru-RU" altLang="ru-RU" smtClean="0">
                <a:solidFill>
                  <a:schemeClr val="tx2"/>
                </a:solidFill>
              </a:rPr>
              <a:pPr/>
              <a:t>15.02.2025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1229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EFF6E8-682B-4F81-A59F-07E8342DCA40}" type="slidenum">
              <a:rPr lang="ru-RU" altLang="ru-RU">
                <a:solidFill>
                  <a:schemeClr val="tx2"/>
                </a:solidFill>
              </a:rPr>
              <a:pPr/>
              <a:t>7</a:t>
            </a:fld>
            <a:endParaRPr lang="ru-RU" altLang="ru-RU">
              <a:solidFill>
                <a:schemeClr val="tx2"/>
              </a:solidFill>
            </a:endParaRPr>
          </a:p>
        </p:txBody>
      </p:sp>
      <p:pic>
        <p:nvPicPr>
          <p:cNvPr id="52227" name="Picture 3" descr="G:\Мастер-классы\М-к бисер\Фотографии\DSC09540.JPG"/>
          <p:cNvPicPr>
            <a:picLocks noChangeAspect="1" noChangeArrowheads="1"/>
          </p:cNvPicPr>
          <p:nvPr/>
        </p:nvPicPr>
        <p:blipFill>
          <a:blip r:embed="rId2" cstate="print"/>
          <a:srcRect l="25000" t="10256" r="21154" b="29915"/>
          <a:stretch>
            <a:fillRect/>
          </a:stretch>
        </p:blipFill>
        <p:spPr bwMode="auto">
          <a:xfrm rot="5400000">
            <a:off x="7620" y="3345180"/>
            <a:ext cx="2651760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229" name="Picture 5" descr="G:\Мастер-классы\М-к бисер\Фотографии\DSC09561.JPG"/>
          <p:cNvPicPr>
            <a:picLocks noChangeAspect="1" noChangeArrowheads="1"/>
          </p:cNvPicPr>
          <p:nvPr/>
        </p:nvPicPr>
        <p:blipFill>
          <a:blip r:embed="rId3" cstate="print"/>
          <a:srcRect l="28125" r="14063"/>
          <a:stretch>
            <a:fillRect/>
          </a:stretch>
        </p:blipFill>
        <p:spPr bwMode="auto">
          <a:xfrm>
            <a:off x="6477000" y="228599"/>
            <a:ext cx="2438399" cy="3163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230" name="Picture 6" descr="G:\Мастер-классы\М-к бисер\Фотографии\DSC09577.JPG"/>
          <p:cNvPicPr>
            <a:picLocks noChangeAspect="1" noChangeArrowheads="1"/>
          </p:cNvPicPr>
          <p:nvPr/>
        </p:nvPicPr>
        <p:blipFill>
          <a:blip r:embed="rId4" cstate="print"/>
          <a:srcRect l="22018" t="27522" r="16055" b="8257"/>
          <a:stretch>
            <a:fillRect/>
          </a:stretch>
        </p:blipFill>
        <p:spPr bwMode="auto">
          <a:xfrm>
            <a:off x="609600" y="1447800"/>
            <a:ext cx="1295400" cy="1007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231" name="Picture 7" descr="G:\Мастер-классы\М-к бисер\Фотографии\DSC095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076700"/>
            <a:ext cx="3022600" cy="2266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6172200" cy="838199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Обратите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00" y="762000"/>
            <a:ext cx="3505200" cy="18288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>
                <a:latin typeface="+mj-lt"/>
                <a:cs typeface="Times New Roman" pitchFamily="18" charset="0"/>
              </a:rPr>
              <a:t>Выгибая осевую проволоку при плетении, можно добиться различной формы лепестков, например, выпуклой. 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DD9125-AB9B-451A-B48C-78923BFDF376}" type="datetime1">
              <a:rPr lang="ru-RU" altLang="ru-RU" smtClean="0">
                <a:solidFill>
                  <a:schemeClr val="tx2"/>
                </a:solidFill>
              </a:rPr>
              <a:pPr/>
              <a:t>15.02.2025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1331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308227-8599-408F-B469-A439F4BB6B6A}" type="slidenum">
              <a:rPr lang="ru-RU" altLang="ru-RU">
                <a:solidFill>
                  <a:schemeClr val="tx2"/>
                </a:solidFill>
              </a:rPr>
              <a:pPr/>
              <a:t>8</a:t>
            </a:fld>
            <a:endParaRPr lang="ru-RU" altLang="ru-RU">
              <a:solidFill>
                <a:schemeClr val="tx2"/>
              </a:solidFill>
            </a:endParaRPr>
          </a:p>
        </p:txBody>
      </p:sp>
      <p:pic>
        <p:nvPicPr>
          <p:cNvPr id="53250" name="Picture 2" descr="G:\Мастер-классы\М-к бисер\Фотографии\DSC09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252" name="Picture 4" descr="G:\Мастер-классы\М-к бисер\Фотографии\DSC09593.JPG"/>
          <p:cNvPicPr>
            <a:picLocks noChangeAspect="1" noChangeArrowheads="1"/>
          </p:cNvPicPr>
          <p:nvPr/>
        </p:nvPicPr>
        <p:blipFill>
          <a:blip r:embed="rId3" cstate="print"/>
          <a:srcRect l="15698" t="11628" r="9302"/>
          <a:stretch>
            <a:fillRect/>
          </a:stretch>
        </p:blipFill>
        <p:spPr bwMode="auto">
          <a:xfrm>
            <a:off x="4343400" y="2743200"/>
            <a:ext cx="3017921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20" name="Прямоугольник 8"/>
          <p:cNvSpPr>
            <a:spLocks noChangeArrowheads="1"/>
          </p:cNvSpPr>
          <p:nvPr/>
        </p:nvSpPr>
        <p:spPr bwMode="auto">
          <a:xfrm>
            <a:off x="304800" y="4114800"/>
            <a:ext cx="3048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>
                <a:latin typeface="Trebuchet MS" panose="020B0603020202020204" pitchFamily="34" charset="0"/>
                <a:cs typeface="Times New Roman" panose="02020603050405020304" pitchFamily="18" charset="0"/>
              </a:rPr>
              <a:t>Лицевая  и изнаночные стороны отличаются.</a:t>
            </a:r>
          </a:p>
          <a:p>
            <a:r>
              <a:rPr lang="ru-RU" altLang="ru-RU" sz="2000">
                <a:latin typeface="Trebuchet MS" panose="020B0603020202020204" pitchFamily="34" charset="0"/>
                <a:cs typeface="Times New Roman" panose="02020603050405020304" pitchFamily="18" charset="0"/>
              </a:rPr>
              <a:t>Обвивка должна быть видна  с изнаночной стороны</a:t>
            </a:r>
          </a:p>
        </p:txBody>
      </p:sp>
      <p:pic>
        <p:nvPicPr>
          <p:cNvPr id="53253" name="Picture 5" descr="G:\Мастер-классы\М-к бисер\Фотографии\DSC09594.JPG"/>
          <p:cNvPicPr>
            <a:picLocks noChangeAspect="1" noChangeArrowheads="1"/>
          </p:cNvPicPr>
          <p:nvPr/>
        </p:nvPicPr>
        <p:blipFill>
          <a:blip r:embed="rId4" cstate="print"/>
          <a:srcRect l="21739" t="8696" r="13044"/>
          <a:stretch>
            <a:fillRect/>
          </a:stretch>
        </p:blipFill>
        <p:spPr bwMode="auto">
          <a:xfrm>
            <a:off x="6477000" y="4191000"/>
            <a:ext cx="2286000" cy="24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610600" cy="83819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dirty="0" smtClean="0"/>
              <a:t>Приступим к изготовлению серединки цветка</a:t>
            </a:r>
            <a:endParaRPr lang="ru-RU" sz="3200" dirty="0"/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3733800" cy="58674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ru-RU" altLang="ru-RU" smtClean="0"/>
              <a:t>Нанизываем на проволоку</a:t>
            </a:r>
          </a:p>
          <a:p>
            <a:pPr algn="l" eaLnBrk="1" hangingPunct="1">
              <a:spcBef>
                <a:spcPct val="0"/>
              </a:spcBef>
            </a:pPr>
            <a:r>
              <a:rPr lang="ru-RU" altLang="ru-RU" smtClean="0"/>
              <a:t> 20-40 бисерин. Делаем петельку. У нас получилась петелька и два конца проволоки.На один конец набираем такое же число бисерин и в том же порядке, делаем петельку. То же самое проделываем со вторым концом проволоки.Таких петелек можно сделать от 3 до бесконечности. Чем больше петелек, тем пышнее серединка.</a:t>
            </a:r>
            <a:br>
              <a:rPr lang="ru-RU" altLang="ru-RU" smtClean="0"/>
            </a:br>
            <a:r>
              <a:rPr lang="ru-RU" altLang="ru-RU" smtClean="0"/>
              <a:t> </a:t>
            </a:r>
            <a:br>
              <a:rPr lang="ru-RU" altLang="ru-RU" smtClean="0"/>
            </a:br>
            <a:endParaRPr lang="ru-RU" altLang="ru-RU" smtClean="0"/>
          </a:p>
          <a:p>
            <a:pPr algn="l" eaLnBrk="1" hangingPunct="1">
              <a:spcBef>
                <a:spcPct val="0"/>
              </a:spcBef>
            </a:pPr>
            <a:r>
              <a:rPr lang="ru-RU" altLang="ru-RU" smtClean="0"/>
              <a:t> </a:t>
            </a:r>
          </a:p>
        </p:txBody>
      </p:sp>
      <p:sp>
        <p:nvSpPr>
          <p:cNvPr id="1434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0E0677-D0D3-453B-B4CE-D29B204041A5}" type="datetime1">
              <a:rPr lang="ru-RU" altLang="ru-RU" smtClean="0">
                <a:solidFill>
                  <a:schemeClr val="tx2"/>
                </a:solidFill>
              </a:rPr>
              <a:pPr/>
              <a:t>15.02.2025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1434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6B0415-7E0D-4268-9934-A0B5B0CBAFCF}" type="slidenum">
              <a:rPr lang="ru-RU" altLang="ru-RU">
                <a:solidFill>
                  <a:schemeClr val="tx2"/>
                </a:solidFill>
              </a:rPr>
              <a:pPr/>
              <a:t>9</a:t>
            </a:fld>
            <a:endParaRPr lang="ru-RU" altLang="ru-RU">
              <a:solidFill>
                <a:schemeClr val="tx2"/>
              </a:solidFill>
            </a:endParaRPr>
          </a:p>
        </p:txBody>
      </p:sp>
      <p:pic>
        <p:nvPicPr>
          <p:cNvPr id="14342" name="Picture 6" descr="L:\Мастер-классы\М-к бисер\Фотографии\DSC09529.JPG"/>
          <p:cNvPicPr>
            <a:picLocks noChangeAspect="1" noChangeArrowheads="1"/>
          </p:cNvPicPr>
          <p:nvPr/>
        </p:nvPicPr>
        <p:blipFill>
          <a:blip r:embed="rId2" cstate="print"/>
          <a:srcRect l="12712" t="13559" r="18644" b="11864"/>
          <a:stretch>
            <a:fillRect/>
          </a:stretch>
        </p:blipFill>
        <p:spPr bwMode="auto">
          <a:xfrm>
            <a:off x="3880104" y="3733800"/>
            <a:ext cx="1905000" cy="1552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3" name="Picture 7" descr="L:\Мастер-классы\М-к бисер\Фотографии\DSC09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1900" y="5105400"/>
            <a:ext cx="2159000" cy="1619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4" name="Picture 8" descr="L:\Мастер-классы\М-к бисер\Фотографии\DSC09571.JPG"/>
          <p:cNvPicPr>
            <a:picLocks noChangeAspect="1" noChangeArrowheads="1"/>
          </p:cNvPicPr>
          <p:nvPr/>
        </p:nvPicPr>
        <p:blipFill>
          <a:blip r:embed="rId4" cstate="print"/>
          <a:srcRect l="2632" r="7895" b="14035"/>
          <a:stretch>
            <a:fillRect/>
          </a:stretch>
        </p:blipFill>
        <p:spPr bwMode="auto">
          <a:xfrm>
            <a:off x="6271602" y="3772295"/>
            <a:ext cx="1268964" cy="91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5" name="Picture 9" descr="G:\Мастер-классы\М-к бисер\Фотографии\IMG_1516.JPG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24165" t="28055" r="24483"/>
          <a:stretch/>
        </p:blipFill>
        <p:spPr bwMode="auto">
          <a:xfrm>
            <a:off x="3727704" y="1510432"/>
            <a:ext cx="1104900" cy="11609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4346" name="Picture 10" descr="G:\Мастер-классы\М-к бисер\Фотографии\IMG_1517.JPG"/>
          <p:cNvPicPr>
            <a:picLocks noChangeAspect="1" noChangeArrowheads="1"/>
          </p:cNvPicPr>
          <p:nvPr/>
        </p:nvPicPr>
        <p:blipFill rotWithShape="1">
          <a:blip r:embed="rId6" cstate="print">
            <a:extLst/>
          </a:blip>
          <a:srcRect l="16283" t="26965" r="23153"/>
          <a:stretch/>
        </p:blipFill>
        <p:spPr bwMode="auto">
          <a:xfrm>
            <a:off x="4712208" y="2115312"/>
            <a:ext cx="1307592" cy="1182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4347" name="Picture 11" descr="G:\Мастер-классы\М-к бисер\Фотографии\IMG_1518.JPG"/>
          <p:cNvPicPr>
            <a:picLocks noChangeAspect="1" noChangeArrowheads="1"/>
          </p:cNvPicPr>
          <p:nvPr/>
        </p:nvPicPr>
        <p:blipFill rotWithShape="1">
          <a:blip r:embed="rId7" cstate="print">
            <a:extLst/>
          </a:blip>
          <a:srcRect l="6635" t="10588" r="12047"/>
          <a:stretch/>
        </p:blipFill>
        <p:spPr bwMode="auto">
          <a:xfrm>
            <a:off x="6019800" y="1414271"/>
            <a:ext cx="1520766" cy="1254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4348" name="Picture 12" descr="G:\Мастер-классы\М-к бисер\Фотографии\IMG_1519.JPG"/>
          <p:cNvPicPr>
            <a:picLocks noChangeAspect="1" noChangeArrowheads="1"/>
          </p:cNvPicPr>
          <p:nvPr/>
        </p:nvPicPr>
        <p:blipFill rotWithShape="1">
          <a:blip r:embed="rId8" cstate="print">
            <a:extLst/>
          </a:blip>
          <a:srcRect l="8713" t="14301" r="14521"/>
          <a:stretch/>
        </p:blipFill>
        <p:spPr bwMode="auto">
          <a:xfrm>
            <a:off x="7391400" y="2285210"/>
            <a:ext cx="1423416" cy="119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">
      <a:dk1>
        <a:srgbClr val="581F4D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rgbClr val="581F4D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</TotalTime>
  <Words>541</Words>
  <Application>Microsoft Office PowerPoint</Application>
  <PresentationFormat>Экран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Times New Roman</vt:lpstr>
      <vt:lpstr>Trebuchet MS</vt:lpstr>
      <vt:lpstr>Verdana</vt:lpstr>
      <vt:lpstr>Wingdings</vt:lpstr>
      <vt:lpstr>Wingdings 2</vt:lpstr>
      <vt:lpstr>Изящная</vt:lpstr>
      <vt:lpstr> Изготовление цветов  в технике  французского плетения</vt:lpstr>
      <vt:lpstr>Инструменты и материалы</vt:lpstr>
      <vt:lpstr>     бисер для лепестков лучше взять                                  2-х   оттенков    </vt:lpstr>
      <vt:lpstr>Этапы работы:</vt:lpstr>
      <vt:lpstr>Этапы работы:</vt:lpstr>
      <vt:lpstr>Этапы работы:</vt:lpstr>
      <vt:lpstr>Этапы работы:</vt:lpstr>
      <vt:lpstr>Обратите внимание</vt:lpstr>
      <vt:lpstr>Приступим к изготовлению серединки цветка</vt:lpstr>
      <vt:lpstr>Сборка цветка</vt:lpstr>
      <vt:lpstr>Листья и чашелистики</vt:lpstr>
      <vt:lpstr>Оформление изделия</vt:lpstr>
      <vt:lpstr>                    Варианты изделий </vt:lpstr>
      <vt:lpstr>Желаю успехов в освоении французской техники изготовления цветов!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ЦРТДиЮ</dc:creator>
  <cp:lastModifiedBy>Пользователь</cp:lastModifiedBy>
  <cp:revision>36</cp:revision>
  <cp:lastPrinted>1601-01-01T00:00:00Z</cp:lastPrinted>
  <dcterms:created xsi:type="dcterms:W3CDTF">1601-01-01T00:00:00Z</dcterms:created>
  <dcterms:modified xsi:type="dcterms:W3CDTF">2025-02-15T13:40:07Z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